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5.jpg" ContentType="image/jpg"/>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7"/>
  </p:notesMasterIdLst>
  <p:sldIdLst>
    <p:sldId id="256" r:id="rId2"/>
    <p:sldId id="257" r:id="rId3"/>
    <p:sldId id="258" r:id="rId4"/>
    <p:sldId id="259" r:id="rId5"/>
    <p:sldId id="260" r:id="rId6"/>
    <p:sldId id="261" r:id="rId7"/>
    <p:sldId id="270" r:id="rId8"/>
    <p:sldId id="271" r:id="rId9"/>
    <p:sldId id="272" r:id="rId10"/>
    <p:sldId id="289" r:id="rId11"/>
    <p:sldId id="290" r:id="rId12"/>
    <p:sldId id="263" r:id="rId13"/>
    <p:sldId id="265" r:id="rId14"/>
    <p:sldId id="264" r:id="rId15"/>
    <p:sldId id="262" r:id="rId16"/>
    <p:sldId id="266" r:id="rId17"/>
    <p:sldId id="267" r:id="rId18"/>
    <p:sldId id="278" r:id="rId19"/>
    <p:sldId id="279" r:id="rId20"/>
    <p:sldId id="276" r:id="rId21"/>
    <p:sldId id="273" r:id="rId22"/>
    <p:sldId id="274" r:id="rId23"/>
    <p:sldId id="275" r:id="rId24"/>
    <p:sldId id="287" r:id="rId25"/>
    <p:sldId id="282" r:id="rId26"/>
    <p:sldId id="283" r:id="rId27"/>
    <p:sldId id="284" r:id="rId28"/>
    <p:sldId id="286" r:id="rId29"/>
    <p:sldId id="285" r:id="rId30"/>
    <p:sldId id="288" r:id="rId31"/>
    <p:sldId id="268" r:id="rId32"/>
    <p:sldId id="291" r:id="rId33"/>
    <p:sldId id="292" r:id="rId34"/>
    <p:sldId id="293" r:id="rId35"/>
    <p:sldId id="269" r:id="rId3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go Diaz" initials="DD" lastIdx="1" clrIdx="0">
    <p:extLst>
      <p:ext uri="{19B8F6BF-5375-455C-9EA6-DF929625EA0E}">
        <p15:presenceInfo xmlns:p15="http://schemas.microsoft.com/office/powerpoint/2012/main" userId="Diego Dia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8DC63F"/>
    <a:srgbClr val="0154A0"/>
    <a:srgbClr val="FF67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93358" autoAdjust="0"/>
  </p:normalViewPr>
  <p:slideViewPr>
    <p:cSldViewPr snapToGrid="0">
      <p:cViewPr varScale="1">
        <p:scale>
          <a:sx n="69" d="100"/>
          <a:sy n="69" d="100"/>
        </p:scale>
        <p:origin x="5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EA34DA-1A6B-47EE-A17D-73FC93E8BBA2}"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s-ES"/>
        </a:p>
      </dgm:t>
    </dgm:pt>
    <dgm:pt modelId="{8FCB7023-EE6C-440D-B387-2ACFA9EE72EE}">
      <dgm:prSet phldrT="[Texto]"/>
      <dgm:spPr/>
      <dgm:t>
        <a:bodyPr/>
        <a:lstStyle/>
        <a:p>
          <a:r>
            <a:rPr lang="es-ES" dirty="0">
              <a:latin typeface="Calibri" panose="020F0502020204030204" pitchFamily="34" charset="0"/>
              <a:cs typeface="Calibri" panose="020F0502020204030204" pitchFamily="34" charset="0"/>
            </a:rPr>
            <a:t>Asesor genera </a:t>
          </a:r>
          <a:r>
            <a:rPr lang="es-ES" u="sng" dirty="0">
              <a:latin typeface="Calibri" panose="020F0502020204030204" pitchFamily="34" charset="0"/>
              <a:cs typeface="Calibri" panose="020F0502020204030204" pitchFamily="34" charset="0"/>
            </a:rPr>
            <a:t>incidente de suspensión por robo </a:t>
          </a:r>
          <a:r>
            <a:rPr lang="es-ES" dirty="0">
              <a:latin typeface="Calibri" panose="020F0502020204030204" pitchFamily="34" charset="0"/>
              <a:cs typeface="Calibri" panose="020F0502020204030204" pitchFamily="34" charset="0"/>
            </a:rPr>
            <a:t>en portal. </a:t>
          </a:r>
        </a:p>
      </dgm:t>
    </dgm:pt>
    <dgm:pt modelId="{1E40A486-D6B2-43D2-80D9-D0D373F5F6E5}" type="parTrans" cxnId="{6530D53D-FB2E-47A3-9283-A5D6BFE4B5E7}">
      <dgm:prSet/>
      <dgm:spPr/>
      <dgm:t>
        <a:bodyPr/>
        <a:lstStyle/>
        <a:p>
          <a:endParaRPr lang="es-ES">
            <a:latin typeface="Arial" panose="020B0604020202020204" pitchFamily="34" charset="0"/>
            <a:cs typeface="Arial" panose="020B0604020202020204" pitchFamily="34" charset="0"/>
          </a:endParaRPr>
        </a:p>
      </dgm:t>
    </dgm:pt>
    <dgm:pt modelId="{92EB5A32-02AC-4203-8B98-81CF70D4C3D9}" type="sibTrans" cxnId="{6530D53D-FB2E-47A3-9283-A5D6BFE4B5E7}">
      <dgm:prSet/>
      <dgm:spPr>
        <a:ln w="28575">
          <a:solidFill>
            <a:srgbClr val="FFC000"/>
          </a:solidFill>
        </a:ln>
      </dgm:spPr>
      <dgm:t>
        <a:bodyPr/>
        <a:lstStyle/>
        <a:p>
          <a:endParaRPr lang="es-ES" dirty="0">
            <a:latin typeface="Calibri" panose="020F0502020204030204" pitchFamily="34" charset="0"/>
            <a:cs typeface="Calibri" panose="020F0502020204030204" pitchFamily="34" charset="0"/>
          </a:endParaRPr>
        </a:p>
      </dgm:t>
    </dgm:pt>
    <dgm:pt modelId="{68560126-A4E4-4CA6-BEC0-3C7205C412DB}">
      <dgm:prSet phldrT="[Texto]"/>
      <dgm:spPr/>
      <dgm:t>
        <a:bodyPr/>
        <a:lstStyle/>
        <a:p>
          <a:r>
            <a:rPr lang="es-ES" dirty="0">
              <a:latin typeface="Calibri" panose="020F0502020204030204" pitchFamily="34" charset="0"/>
              <a:cs typeface="Calibri" panose="020F0502020204030204" pitchFamily="34" charset="0"/>
            </a:rPr>
            <a:t>Cliente firma </a:t>
          </a:r>
          <a:r>
            <a:rPr lang="es-ES" b="1" i="1" u="sng" dirty="0">
              <a:latin typeface="Calibri" panose="020F0502020204030204" pitchFamily="34" charset="0"/>
              <a:cs typeface="Calibri" panose="020F0502020204030204" pitchFamily="34" charset="0"/>
            </a:rPr>
            <a:t>anexo 135</a:t>
          </a:r>
          <a:r>
            <a:rPr lang="es-ES" dirty="0">
              <a:latin typeface="Calibri" panose="020F0502020204030204" pitchFamily="34" charset="0"/>
              <a:cs typeface="Calibri" panose="020F0502020204030204" pitchFamily="34" charset="0"/>
            </a:rPr>
            <a:t> para la suspensión (Se le entrega una copia en caso desee una constancia).</a:t>
          </a:r>
        </a:p>
      </dgm:t>
    </dgm:pt>
    <dgm:pt modelId="{814F31F5-D02E-4F84-AB12-6ABF7FE105F6}" type="parTrans" cxnId="{A5A11D5C-90E3-440A-8AAE-CFD485DB950C}">
      <dgm:prSet/>
      <dgm:spPr/>
      <dgm:t>
        <a:bodyPr/>
        <a:lstStyle/>
        <a:p>
          <a:endParaRPr lang="es-ES">
            <a:latin typeface="Arial" panose="020B0604020202020204" pitchFamily="34" charset="0"/>
            <a:cs typeface="Arial" panose="020B0604020202020204" pitchFamily="34" charset="0"/>
          </a:endParaRPr>
        </a:p>
      </dgm:t>
    </dgm:pt>
    <dgm:pt modelId="{1DF8309C-0D43-445D-B040-5600F696A655}" type="sibTrans" cxnId="{A5A11D5C-90E3-440A-8AAE-CFD485DB950C}">
      <dgm:prSet/>
      <dgm:spPr>
        <a:ln w="28575">
          <a:solidFill>
            <a:srgbClr val="FFC000"/>
          </a:solidFill>
        </a:ln>
      </dgm:spPr>
      <dgm:t>
        <a:bodyPr/>
        <a:lstStyle/>
        <a:p>
          <a:endParaRPr lang="es-ES" dirty="0">
            <a:latin typeface="Calibri" panose="020F0502020204030204" pitchFamily="34" charset="0"/>
            <a:cs typeface="Calibri" panose="020F0502020204030204" pitchFamily="34" charset="0"/>
          </a:endParaRPr>
        </a:p>
      </dgm:t>
    </dgm:pt>
    <dgm:pt modelId="{E721758E-D028-4583-AEBF-E3B80747F629}">
      <dgm:prSet phldrT="[Texto]"/>
      <dgm:spPr/>
      <dgm:t>
        <a:bodyPr/>
        <a:lstStyle/>
        <a:p>
          <a:r>
            <a:rPr lang="es-ES" dirty="0">
              <a:latin typeface="Calibri" panose="020F0502020204030204" pitchFamily="34" charset="0"/>
              <a:cs typeface="Calibri" panose="020F0502020204030204" pitchFamily="34" charset="0"/>
            </a:rPr>
            <a:t>Ya ejecutada, asesor genera </a:t>
          </a:r>
          <a:r>
            <a:rPr lang="es-ES" u="sng" dirty="0">
              <a:latin typeface="Calibri" panose="020F0502020204030204" pitchFamily="34" charset="0"/>
              <a:cs typeface="Calibri" panose="020F0502020204030204" pitchFamily="34" charset="0"/>
            </a:rPr>
            <a:t>incidente y orden de reposición</a:t>
          </a:r>
          <a:r>
            <a:rPr lang="es-ES" dirty="0">
              <a:latin typeface="Calibri" panose="020F0502020204030204" pitchFamily="34" charset="0"/>
              <a:cs typeface="Calibri" panose="020F0502020204030204" pitchFamily="34" charset="0"/>
            </a:rPr>
            <a:t>.</a:t>
          </a:r>
        </a:p>
      </dgm:t>
    </dgm:pt>
    <dgm:pt modelId="{46268CB6-745D-4533-99CD-EA27E8110ED9}" type="parTrans" cxnId="{246F4036-090A-4547-8108-8CB4FCCDD366}">
      <dgm:prSet/>
      <dgm:spPr/>
      <dgm:t>
        <a:bodyPr/>
        <a:lstStyle/>
        <a:p>
          <a:endParaRPr lang="es-ES">
            <a:latin typeface="Arial" panose="020B0604020202020204" pitchFamily="34" charset="0"/>
            <a:cs typeface="Arial" panose="020B0604020202020204" pitchFamily="34" charset="0"/>
          </a:endParaRPr>
        </a:p>
      </dgm:t>
    </dgm:pt>
    <dgm:pt modelId="{47A74919-1CC2-47C2-B543-5D0CED88D507}" type="sibTrans" cxnId="{246F4036-090A-4547-8108-8CB4FCCDD366}">
      <dgm:prSet/>
      <dgm:spPr>
        <a:ln w="28575">
          <a:solidFill>
            <a:srgbClr val="FFC000"/>
          </a:solidFill>
        </a:ln>
      </dgm:spPr>
      <dgm:t>
        <a:bodyPr/>
        <a:lstStyle/>
        <a:p>
          <a:endParaRPr lang="es-ES" dirty="0">
            <a:latin typeface="Calibri" panose="020F0502020204030204" pitchFamily="34" charset="0"/>
            <a:cs typeface="Calibri" panose="020F0502020204030204" pitchFamily="34" charset="0"/>
          </a:endParaRPr>
        </a:p>
      </dgm:t>
    </dgm:pt>
    <dgm:pt modelId="{905B63A4-6BB9-4622-B51E-DEE637D50928}">
      <dgm:prSet phldrT="[Texto]"/>
      <dgm:spPr/>
      <dgm:t>
        <a:bodyPr/>
        <a:lstStyle/>
        <a:p>
          <a:r>
            <a:rPr lang="es-ES" dirty="0">
              <a:latin typeface="Calibri" panose="020F0502020204030204" pitchFamily="34" charset="0"/>
              <a:cs typeface="Calibri" panose="020F0502020204030204" pitchFamily="34" charset="0"/>
            </a:rPr>
            <a:t>Ingresamos a la interfaz de CDM y reposición para </a:t>
          </a:r>
          <a:r>
            <a:rPr lang="es-ES" u="sng" dirty="0">
              <a:latin typeface="Calibri" panose="020F0502020204030204" pitchFamily="34" charset="0"/>
              <a:cs typeface="Calibri" panose="020F0502020204030204" pitchFamily="34" charset="0"/>
            </a:rPr>
            <a:t>activar la línea</a:t>
          </a:r>
          <a:r>
            <a:rPr lang="es-ES" dirty="0">
              <a:latin typeface="Calibri" panose="020F0502020204030204" pitchFamily="34" charset="0"/>
              <a:cs typeface="Calibri" panose="020F0502020204030204" pitchFamily="34" charset="0"/>
            </a:rPr>
            <a:t> del cliente.</a:t>
          </a:r>
        </a:p>
      </dgm:t>
    </dgm:pt>
    <dgm:pt modelId="{E7083A22-6EEC-40DB-AD96-2E42ADDA243D}" type="parTrans" cxnId="{63DCC5C1-1C3B-4FCE-982F-55F3C2489A10}">
      <dgm:prSet/>
      <dgm:spPr/>
      <dgm:t>
        <a:bodyPr/>
        <a:lstStyle/>
        <a:p>
          <a:endParaRPr lang="es-ES"/>
        </a:p>
      </dgm:t>
    </dgm:pt>
    <dgm:pt modelId="{24A3A0E6-7A4A-4BE3-8464-74EA0B3F00D7}" type="sibTrans" cxnId="{63DCC5C1-1C3B-4FCE-982F-55F3C2489A10}">
      <dgm:prSet/>
      <dgm:spPr/>
      <dgm:t>
        <a:bodyPr/>
        <a:lstStyle/>
        <a:p>
          <a:endParaRPr lang="es-ES"/>
        </a:p>
      </dgm:t>
    </dgm:pt>
    <dgm:pt modelId="{B2E5087A-F48C-448E-B68D-F3E546CE1E52}" type="pres">
      <dgm:prSet presAssocID="{FFEA34DA-1A6B-47EE-A17D-73FC93E8BBA2}" presName="Name0" presStyleCnt="0">
        <dgm:presLayoutVars>
          <dgm:dir/>
          <dgm:resizeHandles val="exact"/>
        </dgm:presLayoutVars>
      </dgm:prSet>
      <dgm:spPr/>
    </dgm:pt>
    <dgm:pt modelId="{5489AC78-441A-4BE8-8CD2-FC6E4A699FAA}" type="pres">
      <dgm:prSet presAssocID="{8FCB7023-EE6C-440D-B387-2ACFA9EE72EE}" presName="node" presStyleLbl="node1" presStyleIdx="0" presStyleCnt="4">
        <dgm:presLayoutVars>
          <dgm:bulletEnabled val="1"/>
        </dgm:presLayoutVars>
      </dgm:prSet>
      <dgm:spPr/>
    </dgm:pt>
    <dgm:pt modelId="{2C794E05-7EB7-4849-97FC-4B488AD5AE03}" type="pres">
      <dgm:prSet presAssocID="{92EB5A32-02AC-4203-8B98-81CF70D4C3D9}" presName="sibTrans" presStyleLbl="sibTrans1D1" presStyleIdx="0" presStyleCnt="3"/>
      <dgm:spPr/>
    </dgm:pt>
    <dgm:pt modelId="{166A9222-16BB-4F29-B07B-46A49ACE66E3}" type="pres">
      <dgm:prSet presAssocID="{92EB5A32-02AC-4203-8B98-81CF70D4C3D9}" presName="connectorText" presStyleLbl="sibTrans1D1" presStyleIdx="0" presStyleCnt="3"/>
      <dgm:spPr/>
    </dgm:pt>
    <dgm:pt modelId="{A21B66DF-23C5-4B2F-8017-4DE2DDD54CB8}" type="pres">
      <dgm:prSet presAssocID="{68560126-A4E4-4CA6-BEC0-3C7205C412DB}" presName="node" presStyleLbl="node1" presStyleIdx="1" presStyleCnt="4">
        <dgm:presLayoutVars>
          <dgm:bulletEnabled val="1"/>
        </dgm:presLayoutVars>
      </dgm:prSet>
      <dgm:spPr/>
    </dgm:pt>
    <dgm:pt modelId="{214CC558-CB70-404C-8D2B-C45B81DE8EF0}" type="pres">
      <dgm:prSet presAssocID="{1DF8309C-0D43-445D-B040-5600F696A655}" presName="sibTrans" presStyleLbl="sibTrans1D1" presStyleIdx="1" presStyleCnt="3"/>
      <dgm:spPr/>
    </dgm:pt>
    <dgm:pt modelId="{8464BC7E-DAD1-431B-B36E-C129FDB96076}" type="pres">
      <dgm:prSet presAssocID="{1DF8309C-0D43-445D-B040-5600F696A655}" presName="connectorText" presStyleLbl="sibTrans1D1" presStyleIdx="1" presStyleCnt="3"/>
      <dgm:spPr/>
    </dgm:pt>
    <dgm:pt modelId="{7501680A-5A3F-4CCF-88B7-F5D9B69A0096}" type="pres">
      <dgm:prSet presAssocID="{E721758E-D028-4583-AEBF-E3B80747F629}" presName="node" presStyleLbl="node1" presStyleIdx="2" presStyleCnt="4">
        <dgm:presLayoutVars>
          <dgm:bulletEnabled val="1"/>
        </dgm:presLayoutVars>
      </dgm:prSet>
      <dgm:spPr/>
    </dgm:pt>
    <dgm:pt modelId="{8BB39705-2FD8-4148-AA8F-6280522FA1C4}" type="pres">
      <dgm:prSet presAssocID="{47A74919-1CC2-47C2-B543-5D0CED88D507}" presName="sibTrans" presStyleLbl="sibTrans1D1" presStyleIdx="2" presStyleCnt="3"/>
      <dgm:spPr/>
    </dgm:pt>
    <dgm:pt modelId="{69FDA5D7-7B99-45F8-BAE3-5545E48D16E0}" type="pres">
      <dgm:prSet presAssocID="{47A74919-1CC2-47C2-B543-5D0CED88D507}" presName="connectorText" presStyleLbl="sibTrans1D1" presStyleIdx="2" presStyleCnt="3"/>
      <dgm:spPr/>
    </dgm:pt>
    <dgm:pt modelId="{8D89B5D2-D155-402B-B65C-B9B5CA0C54A3}" type="pres">
      <dgm:prSet presAssocID="{905B63A4-6BB9-4622-B51E-DEE637D50928}" presName="node" presStyleLbl="node1" presStyleIdx="3" presStyleCnt="4">
        <dgm:presLayoutVars>
          <dgm:bulletEnabled val="1"/>
        </dgm:presLayoutVars>
      </dgm:prSet>
      <dgm:spPr/>
    </dgm:pt>
  </dgm:ptLst>
  <dgm:cxnLst>
    <dgm:cxn modelId="{246F4036-090A-4547-8108-8CB4FCCDD366}" srcId="{FFEA34DA-1A6B-47EE-A17D-73FC93E8BBA2}" destId="{E721758E-D028-4583-AEBF-E3B80747F629}" srcOrd="2" destOrd="0" parTransId="{46268CB6-745D-4533-99CD-EA27E8110ED9}" sibTransId="{47A74919-1CC2-47C2-B543-5D0CED88D507}"/>
    <dgm:cxn modelId="{6530D53D-FB2E-47A3-9283-A5D6BFE4B5E7}" srcId="{FFEA34DA-1A6B-47EE-A17D-73FC93E8BBA2}" destId="{8FCB7023-EE6C-440D-B387-2ACFA9EE72EE}" srcOrd="0" destOrd="0" parTransId="{1E40A486-D6B2-43D2-80D9-D0D373F5F6E5}" sibTransId="{92EB5A32-02AC-4203-8B98-81CF70D4C3D9}"/>
    <dgm:cxn modelId="{A5A11D5C-90E3-440A-8AAE-CFD485DB950C}" srcId="{FFEA34DA-1A6B-47EE-A17D-73FC93E8BBA2}" destId="{68560126-A4E4-4CA6-BEC0-3C7205C412DB}" srcOrd="1" destOrd="0" parTransId="{814F31F5-D02E-4F84-AB12-6ABF7FE105F6}" sibTransId="{1DF8309C-0D43-445D-B040-5600F696A655}"/>
    <dgm:cxn modelId="{BE7FF35D-C513-40C5-B8D0-50835A7D0562}" type="presOf" srcId="{FFEA34DA-1A6B-47EE-A17D-73FC93E8BBA2}" destId="{B2E5087A-F48C-448E-B68D-F3E546CE1E52}" srcOrd="0" destOrd="0" presId="urn:microsoft.com/office/officeart/2005/8/layout/bProcess3"/>
    <dgm:cxn modelId="{380D7945-33B1-419E-B3A1-455CE2B61697}" type="presOf" srcId="{8FCB7023-EE6C-440D-B387-2ACFA9EE72EE}" destId="{5489AC78-441A-4BE8-8CD2-FC6E4A699FAA}" srcOrd="0" destOrd="0" presId="urn:microsoft.com/office/officeart/2005/8/layout/bProcess3"/>
    <dgm:cxn modelId="{A2C1F052-74BB-41C7-B5DE-6CC8B8ED0E1B}" type="presOf" srcId="{1DF8309C-0D43-445D-B040-5600F696A655}" destId="{8464BC7E-DAD1-431B-B36E-C129FDB96076}" srcOrd="1" destOrd="0" presId="urn:microsoft.com/office/officeart/2005/8/layout/bProcess3"/>
    <dgm:cxn modelId="{B34EC275-7F00-412D-A3A4-1C81AC4373FD}" type="presOf" srcId="{47A74919-1CC2-47C2-B543-5D0CED88D507}" destId="{69FDA5D7-7B99-45F8-BAE3-5545E48D16E0}" srcOrd="1" destOrd="0" presId="urn:microsoft.com/office/officeart/2005/8/layout/bProcess3"/>
    <dgm:cxn modelId="{797B298B-91EA-47B8-95DB-862B93C0BA6E}" type="presOf" srcId="{92EB5A32-02AC-4203-8B98-81CF70D4C3D9}" destId="{2C794E05-7EB7-4849-97FC-4B488AD5AE03}" srcOrd="0" destOrd="0" presId="urn:microsoft.com/office/officeart/2005/8/layout/bProcess3"/>
    <dgm:cxn modelId="{EB94499F-1353-41CB-B45F-BDE0119D48EE}" type="presOf" srcId="{92EB5A32-02AC-4203-8B98-81CF70D4C3D9}" destId="{166A9222-16BB-4F29-B07B-46A49ACE66E3}" srcOrd="1" destOrd="0" presId="urn:microsoft.com/office/officeart/2005/8/layout/bProcess3"/>
    <dgm:cxn modelId="{FEEE6CA7-8F8B-4554-BA87-274C7818B31E}" type="presOf" srcId="{68560126-A4E4-4CA6-BEC0-3C7205C412DB}" destId="{A21B66DF-23C5-4B2F-8017-4DE2DDD54CB8}" srcOrd="0" destOrd="0" presId="urn:microsoft.com/office/officeart/2005/8/layout/bProcess3"/>
    <dgm:cxn modelId="{63DCC5C1-1C3B-4FCE-982F-55F3C2489A10}" srcId="{FFEA34DA-1A6B-47EE-A17D-73FC93E8BBA2}" destId="{905B63A4-6BB9-4622-B51E-DEE637D50928}" srcOrd="3" destOrd="0" parTransId="{E7083A22-6EEC-40DB-AD96-2E42ADDA243D}" sibTransId="{24A3A0E6-7A4A-4BE3-8464-74EA0B3F00D7}"/>
    <dgm:cxn modelId="{72AC08C7-C6AD-46BB-ACD3-A17FCCD72F08}" type="presOf" srcId="{1DF8309C-0D43-445D-B040-5600F696A655}" destId="{214CC558-CB70-404C-8D2B-C45B81DE8EF0}" srcOrd="0" destOrd="0" presId="urn:microsoft.com/office/officeart/2005/8/layout/bProcess3"/>
    <dgm:cxn modelId="{ADEA7ED2-4D2D-472F-A71B-F6903C298101}" type="presOf" srcId="{E721758E-D028-4583-AEBF-E3B80747F629}" destId="{7501680A-5A3F-4CCF-88B7-F5D9B69A0096}" srcOrd="0" destOrd="0" presId="urn:microsoft.com/office/officeart/2005/8/layout/bProcess3"/>
    <dgm:cxn modelId="{8F5FF6DC-16A8-4DCC-A1F4-C7F1BF7F9E5E}" type="presOf" srcId="{47A74919-1CC2-47C2-B543-5D0CED88D507}" destId="{8BB39705-2FD8-4148-AA8F-6280522FA1C4}" srcOrd="0" destOrd="0" presId="urn:microsoft.com/office/officeart/2005/8/layout/bProcess3"/>
    <dgm:cxn modelId="{E281AEFA-5B1C-4168-B41A-B492406C39F4}" type="presOf" srcId="{905B63A4-6BB9-4622-B51E-DEE637D50928}" destId="{8D89B5D2-D155-402B-B65C-B9B5CA0C54A3}" srcOrd="0" destOrd="0" presId="urn:microsoft.com/office/officeart/2005/8/layout/bProcess3"/>
    <dgm:cxn modelId="{2D1513E5-E497-43EF-BBB1-599314D85606}" type="presParOf" srcId="{B2E5087A-F48C-448E-B68D-F3E546CE1E52}" destId="{5489AC78-441A-4BE8-8CD2-FC6E4A699FAA}" srcOrd="0" destOrd="0" presId="urn:microsoft.com/office/officeart/2005/8/layout/bProcess3"/>
    <dgm:cxn modelId="{2370992C-94A8-4476-9FDB-F4637D881AE3}" type="presParOf" srcId="{B2E5087A-F48C-448E-B68D-F3E546CE1E52}" destId="{2C794E05-7EB7-4849-97FC-4B488AD5AE03}" srcOrd="1" destOrd="0" presId="urn:microsoft.com/office/officeart/2005/8/layout/bProcess3"/>
    <dgm:cxn modelId="{E29ED0EF-FAB9-47DD-8AAC-3158C85FA4E7}" type="presParOf" srcId="{2C794E05-7EB7-4849-97FC-4B488AD5AE03}" destId="{166A9222-16BB-4F29-B07B-46A49ACE66E3}" srcOrd="0" destOrd="0" presId="urn:microsoft.com/office/officeart/2005/8/layout/bProcess3"/>
    <dgm:cxn modelId="{D2AFF7D5-8235-4FAD-8272-26B089442C78}" type="presParOf" srcId="{B2E5087A-F48C-448E-B68D-F3E546CE1E52}" destId="{A21B66DF-23C5-4B2F-8017-4DE2DDD54CB8}" srcOrd="2" destOrd="0" presId="urn:microsoft.com/office/officeart/2005/8/layout/bProcess3"/>
    <dgm:cxn modelId="{DAD0A4E6-C2FA-47FD-BA01-D5F0E3331DB5}" type="presParOf" srcId="{B2E5087A-F48C-448E-B68D-F3E546CE1E52}" destId="{214CC558-CB70-404C-8D2B-C45B81DE8EF0}" srcOrd="3" destOrd="0" presId="urn:microsoft.com/office/officeart/2005/8/layout/bProcess3"/>
    <dgm:cxn modelId="{999B3EC2-70A1-4FEE-BF63-4E7D517BC057}" type="presParOf" srcId="{214CC558-CB70-404C-8D2B-C45B81DE8EF0}" destId="{8464BC7E-DAD1-431B-B36E-C129FDB96076}" srcOrd="0" destOrd="0" presId="urn:microsoft.com/office/officeart/2005/8/layout/bProcess3"/>
    <dgm:cxn modelId="{3EB719E5-D474-4902-9486-BD2DBFCC3E24}" type="presParOf" srcId="{B2E5087A-F48C-448E-B68D-F3E546CE1E52}" destId="{7501680A-5A3F-4CCF-88B7-F5D9B69A0096}" srcOrd="4" destOrd="0" presId="urn:microsoft.com/office/officeart/2005/8/layout/bProcess3"/>
    <dgm:cxn modelId="{F36222F3-EF6B-4835-AAFA-6626FF60EB94}" type="presParOf" srcId="{B2E5087A-F48C-448E-B68D-F3E546CE1E52}" destId="{8BB39705-2FD8-4148-AA8F-6280522FA1C4}" srcOrd="5" destOrd="0" presId="urn:microsoft.com/office/officeart/2005/8/layout/bProcess3"/>
    <dgm:cxn modelId="{4F2A125E-960A-4B32-83AA-45BF5B800494}" type="presParOf" srcId="{8BB39705-2FD8-4148-AA8F-6280522FA1C4}" destId="{69FDA5D7-7B99-45F8-BAE3-5545E48D16E0}" srcOrd="0" destOrd="0" presId="urn:microsoft.com/office/officeart/2005/8/layout/bProcess3"/>
    <dgm:cxn modelId="{A8842692-E8C2-45FC-9BCB-57A4C6E2CF3B}" type="presParOf" srcId="{B2E5087A-F48C-448E-B68D-F3E546CE1E52}" destId="{8D89B5D2-D155-402B-B65C-B9B5CA0C54A3}"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EA34DA-1A6B-47EE-A17D-73FC93E8BBA2}"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8FCB7023-EE6C-440D-B387-2ACFA9EE72EE}">
      <dgm:prSet phldrT="[Texto]"/>
      <dgm:spPr/>
      <dgm:t>
        <a:bodyPr/>
        <a:lstStyle/>
        <a:p>
          <a:r>
            <a:rPr lang="es-ES" dirty="0">
              <a:latin typeface="Calibri" panose="020F0502020204030204" pitchFamily="34" charset="0"/>
              <a:cs typeface="Calibri" panose="020F0502020204030204" pitchFamily="34" charset="0"/>
            </a:rPr>
            <a:t>Asesor </a:t>
          </a:r>
          <a:r>
            <a:rPr lang="es-ES" u="sng" dirty="0">
              <a:latin typeface="Calibri" panose="020F0502020204030204" pitchFamily="34" charset="0"/>
              <a:cs typeface="Calibri" panose="020F0502020204030204" pitchFamily="34" charset="0"/>
            </a:rPr>
            <a:t>verifica estado de la línea </a:t>
          </a:r>
          <a:r>
            <a:rPr lang="es-ES" dirty="0">
              <a:latin typeface="Calibri" panose="020F0502020204030204" pitchFamily="34" charset="0"/>
              <a:cs typeface="Calibri" panose="020F0502020204030204" pitchFamily="34" charset="0"/>
            </a:rPr>
            <a:t>(si figura como suspendida por robo).</a:t>
          </a:r>
        </a:p>
      </dgm:t>
    </dgm:pt>
    <dgm:pt modelId="{1E40A486-D6B2-43D2-80D9-D0D373F5F6E5}" type="parTrans" cxnId="{6530D53D-FB2E-47A3-9283-A5D6BFE4B5E7}">
      <dgm:prSet/>
      <dgm:spPr/>
      <dgm:t>
        <a:bodyPr/>
        <a:lstStyle/>
        <a:p>
          <a:endParaRPr lang="es-ES">
            <a:latin typeface="Arial" panose="020B0604020202020204" pitchFamily="34" charset="0"/>
            <a:cs typeface="Arial" panose="020B0604020202020204" pitchFamily="34" charset="0"/>
          </a:endParaRPr>
        </a:p>
      </dgm:t>
    </dgm:pt>
    <dgm:pt modelId="{92EB5A32-02AC-4203-8B98-81CF70D4C3D9}" type="sibTrans" cxnId="{6530D53D-FB2E-47A3-9283-A5D6BFE4B5E7}">
      <dgm:prSet/>
      <dgm:spPr/>
      <dgm:t>
        <a:bodyPr/>
        <a:lstStyle/>
        <a:p>
          <a:endParaRPr lang="es-ES" dirty="0">
            <a:latin typeface="Calibri" panose="020F0502020204030204" pitchFamily="34" charset="0"/>
            <a:cs typeface="Calibri" panose="020F0502020204030204" pitchFamily="34" charset="0"/>
          </a:endParaRPr>
        </a:p>
      </dgm:t>
    </dgm:pt>
    <dgm:pt modelId="{68560126-A4E4-4CA6-BEC0-3C7205C412DB}">
      <dgm:prSet phldrT="[Texto]"/>
      <dgm:spPr/>
      <dgm:t>
        <a:bodyPr/>
        <a:lstStyle/>
        <a:p>
          <a:r>
            <a:rPr lang="es-ES" dirty="0">
              <a:latin typeface="Calibri" panose="020F0502020204030204" pitchFamily="34" charset="0"/>
              <a:cs typeface="Calibri" panose="020F0502020204030204" pitchFamily="34" charset="0"/>
            </a:rPr>
            <a:t>Asesor </a:t>
          </a:r>
          <a:r>
            <a:rPr lang="es-ES" u="sng" dirty="0">
              <a:latin typeface="Calibri" panose="020F0502020204030204" pitchFamily="34" charset="0"/>
              <a:cs typeface="Calibri" panose="020F0502020204030204" pitchFamily="34" charset="0"/>
            </a:rPr>
            <a:t>genera incidente y orden de reposición por robo</a:t>
          </a:r>
          <a:r>
            <a:rPr lang="es-ES" dirty="0">
              <a:latin typeface="Calibri" panose="020F0502020204030204" pitchFamily="34" charset="0"/>
              <a:cs typeface="Calibri" panose="020F0502020204030204" pitchFamily="34" charset="0"/>
            </a:rPr>
            <a:t>.</a:t>
          </a:r>
        </a:p>
      </dgm:t>
    </dgm:pt>
    <dgm:pt modelId="{814F31F5-D02E-4F84-AB12-6ABF7FE105F6}" type="parTrans" cxnId="{A5A11D5C-90E3-440A-8AAE-CFD485DB950C}">
      <dgm:prSet/>
      <dgm:spPr/>
      <dgm:t>
        <a:bodyPr/>
        <a:lstStyle/>
        <a:p>
          <a:endParaRPr lang="es-ES">
            <a:latin typeface="Arial" panose="020B0604020202020204" pitchFamily="34" charset="0"/>
            <a:cs typeface="Arial" panose="020B0604020202020204" pitchFamily="34" charset="0"/>
          </a:endParaRPr>
        </a:p>
      </dgm:t>
    </dgm:pt>
    <dgm:pt modelId="{1DF8309C-0D43-445D-B040-5600F696A655}" type="sibTrans" cxnId="{A5A11D5C-90E3-440A-8AAE-CFD485DB950C}">
      <dgm:prSet/>
      <dgm:spPr/>
      <dgm:t>
        <a:bodyPr/>
        <a:lstStyle/>
        <a:p>
          <a:endParaRPr lang="es-ES" dirty="0">
            <a:latin typeface="Calibri" panose="020F0502020204030204" pitchFamily="34" charset="0"/>
            <a:cs typeface="Calibri" panose="020F0502020204030204" pitchFamily="34" charset="0"/>
          </a:endParaRPr>
        </a:p>
      </dgm:t>
    </dgm:pt>
    <dgm:pt modelId="{905B63A4-6BB9-4622-B51E-DEE637D50928}">
      <dgm:prSet phldrT="[Texto]"/>
      <dgm:spPr/>
      <dgm:t>
        <a:bodyPr/>
        <a:lstStyle/>
        <a:p>
          <a:r>
            <a:rPr lang="es-ES" dirty="0">
              <a:latin typeface="Calibri" panose="020F0502020204030204" pitchFamily="34" charset="0"/>
              <a:cs typeface="Calibri" panose="020F0502020204030204" pitchFamily="34" charset="0"/>
            </a:rPr>
            <a:t>Ingresamos a la interfaz de CDM y reposición para </a:t>
          </a:r>
          <a:r>
            <a:rPr lang="es-ES" u="sng" dirty="0">
              <a:latin typeface="Calibri" panose="020F0502020204030204" pitchFamily="34" charset="0"/>
              <a:cs typeface="Calibri" panose="020F0502020204030204" pitchFamily="34" charset="0"/>
            </a:rPr>
            <a:t>activar la línea </a:t>
          </a:r>
          <a:r>
            <a:rPr lang="es-ES" dirty="0">
              <a:latin typeface="Calibri" panose="020F0502020204030204" pitchFamily="34" charset="0"/>
              <a:cs typeface="Calibri" panose="020F0502020204030204" pitchFamily="34" charset="0"/>
            </a:rPr>
            <a:t>del cliente.</a:t>
          </a:r>
        </a:p>
      </dgm:t>
    </dgm:pt>
    <dgm:pt modelId="{E7083A22-6EEC-40DB-AD96-2E42ADDA243D}" type="parTrans" cxnId="{63DCC5C1-1C3B-4FCE-982F-55F3C2489A10}">
      <dgm:prSet/>
      <dgm:spPr/>
      <dgm:t>
        <a:bodyPr/>
        <a:lstStyle/>
        <a:p>
          <a:endParaRPr lang="es-ES"/>
        </a:p>
      </dgm:t>
    </dgm:pt>
    <dgm:pt modelId="{24A3A0E6-7A4A-4BE3-8464-74EA0B3F00D7}" type="sibTrans" cxnId="{63DCC5C1-1C3B-4FCE-982F-55F3C2489A10}">
      <dgm:prSet/>
      <dgm:spPr/>
      <dgm:t>
        <a:bodyPr/>
        <a:lstStyle/>
        <a:p>
          <a:endParaRPr lang="es-ES"/>
        </a:p>
      </dgm:t>
    </dgm:pt>
    <dgm:pt modelId="{B2E5087A-F48C-448E-B68D-F3E546CE1E52}" type="pres">
      <dgm:prSet presAssocID="{FFEA34DA-1A6B-47EE-A17D-73FC93E8BBA2}" presName="Name0" presStyleCnt="0">
        <dgm:presLayoutVars>
          <dgm:dir/>
          <dgm:resizeHandles val="exact"/>
        </dgm:presLayoutVars>
      </dgm:prSet>
      <dgm:spPr/>
    </dgm:pt>
    <dgm:pt modelId="{5489AC78-441A-4BE8-8CD2-FC6E4A699FAA}" type="pres">
      <dgm:prSet presAssocID="{8FCB7023-EE6C-440D-B387-2ACFA9EE72EE}" presName="node" presStyleLbl="node1" presStyleIdx="0" presStyleCnt="3">
        <dgm:presLayoutVars>
          <dgm:bulletEnabled val="1"/>
        </dgm:presLayoutVars>
      </dgm:prSet>
      <dgm:spPr/>
    </dgm:pt>
    <dgm:pt modelId="{2C794E05-7EB7-4849-97FC-4B488AD5AE03}" type="pres">
      <dgm:prSet presAssocID="{92EB5A32-02AC-4203-8B98-81CF70D4C3D9}" presName="sibTrans" presStyleLbl="sibTrans1D1" presStyleIdx="0" presStyleCnt="2"/>
      <dgm:spPr/>
    </dgm:pt>
    <dgm:pt modelId="{166A9222-16BB-4F29-B07B-46A49ACE66E3}" type="pres">
      <dgm:prSet presAssocID="{92EB5A32-02AC-4203-8B98-81CF70D4C3D9}" presName="connectorText" presStyleLbl="sibTrans1D1" presStyleIdx="0" presStyleCnt="2"/>
      <dgm:spPr/>
    </dgm:pt>
    <dgm:pt modelId="{A21B66DF-23C5-4B2F-8017-4DE2DDD54CB8}" type="pres">
      <dgm:prSet presAssocID="{68560126-A4E4-4CA6-BEC0-3C7205C412DB}" presName="node" presStyleLbl="node1" presStyleIdx="1" presStyleCnt="3" custLinFactNeighborY="1295">
        <dgm:presLayoutVars>
          <dgm:bulletEnabled val="1"/>
        </dgm:presLayoutVars>
      </dgm:prSet>
      <dgm:spPr/>
    </dgm:pt>
    <dgm:pt modelId="{214CC558-CB70-404C-8D2B-C45B81DE8EF0}" type="pres">
      <dgm:prSet presAssocID="{1DF8309C-0D43-445D-B040-5600F696A655}" presName="sibTrans" presStyleLbl="sibTrans1D1" presStyleIdx="1" presStyleCnt="2"/>
      <dgm:spPr/>
    </dgm:pt>
    <dgm:pt modelId="{8464BC7E-DAD1-431B-B36E-C129FDB96076}" type="pres">
      <dgm:prSet presAssocID="{1DF8309C-0D43-445D-B040-5600F696A655}" presName="connectorText" presStyleLbl="sibTrans1D1" presStyleIdx="1" presStyleCnt="2"/>
      <dgm:spPr/>
    </dgm:pt>
    <dgm:pt modelId="{8D89B5D2-D155-402B-B65C-B9B5CA0C54A3}" type="pres">
      <dgm:prSet presAssocID="{905B63A4-6BB9-4622-B51E-DEE637D50928}" presName="node" presStyleLbl="node1" presStyleIdx="2" presStyleCnt="3" custScaleX="148820" custLinFactNeighborX="37229" custLinFactNeighborY="5510">
        <dgm:presLayoutVars>
          <dgm:bulletEnabled val="1"/>
        </dgm:presLayoutVars>
      </dgm:prSet>
      <dgm:spPr/>
    </dgm:pt>
  </dgm:ptLst>
  <dgm:cxnLst>
    <dgm:cxn modelId="{6530D53D-FB2E-47A3-9283-A5D6BFE4B5E7}" srcId="{FFEA34DA-1A6B-47EE-A17D-73FC93E8BBA2}" destId="{8FCB7023-EE6C-440D-B387-2ACFA9EE72EE}" srcOrd="0" destOrd="0" parTransId="{1E40A486-D6B2-43D2-80D9-D0D373F5F6E5}" sibTransId="{92EB5A32-02AC-4203-8B98-81CF70D4C3D9}"/>
    <dgm:cxn modelId="{A5A11D5C-90E3-440A-8AAE-CFD485DB950C}" srcId="{FFEA34DA-1A6B-47EE-A17D-73FC93E8BBA2}" destId="{68560126-A4E4-4CA6-BEC0-3C7205C412DB}" srcOrd="1" destOrd="0" parTransId="{814F31F5-D02E-4F84-AB12-6ABF7FE105F6}" sibTransId="{1DF8309C-0D43-445D-B040-5600F696A655}"/>
    <dgm:cxn modelId="{BE7FF35D-C513-40C5-B8D0-50835A7D0562}" type="presOf" srcId="{FFEA34DA-1A6B-47EE-A17D-73FC93E8BBA2}" destId="{B2E5087A-F48C-448E-B68D-F3E546CE1E52}" srcOrd="0" destOrd="0" presId="urn:microsoft.com/office/officeart/2005/8/layout/bProcess3"/>
    <dgm:cxn modelId="{380D7945-33B1-419E-B3A1-455CE2B61697}" type="presOf" srcId="{8FCB7023-EE6C-440D-B387-2ACFA9EE72EE}" destId="{5489AC78-441A-4BE8-8CD2-FC6E4A699FAA}" srcOrd="0" destOrd="0" presId="urn:microsoft.com/office/officeart/2005/8/layout/bProcess3"/>
    <dgm:cxn modelId="{A2C1F052-74BB-41C7-B5DE-6CC8B8ED0E1B}" type="presOf" srcId="{1DF8309C-0D43-445D-B040-5600F696A655}" destId="{8464BC7E-DAD1-431B-B36E-C129FDB96076}" srcOrd="1" destOrd="0" presId="urn:microsoft.com/office/officeart/2005/8/layout/bProcess3"/>
    <dgm:cxn modelId="{797B298B-91EA-47B8-95DB-862B93C0BA6E}" type="presOf" srcId="{92EB5A32-02AC-4203-8B98-81CF70D4C3D9}" destId="{2C794E05-7EB7-4849-97FC-4B488AD5AE03}" srcOrd="0" destOrd="0" presId="urn:microsoft.com/office/officeart/2005/8/layout/bProcess3"/>
    <dgm:cxn modelId="{EB94499F-1353-41CB-B45F-BDE0119D48EE}" type="presOf" srcId="{92EB5A32-02AC-4203-8B98-81CF70D4C3D9}" destId="{166A9222-16BB-4F29-B07B-46A49ACE66E3}" srcOrd="1" destOrd="0" presId="urn:microsoft.com/office/officeart/2005/8/layout/bProcess3"/>
    <dgm:cxn modelId="{FEEE6CA7-8F8B-4554-BA87-274C7818B31E}" type="presOf" srcId="{68560126-A4E4-4CA6-BEC0-3C7205C412DB}" destId="{A21B66DF-23C5-4B2F-8017-4DE2DDD54CB8}" srcOrd="0" destOrd="0" presId="urn:microsoft.com/office/officeart/2005/8/layout/bProcess3"/>
    <dgm:cxn modelId="{63DCC5C1-1C3B-4FCE-982F-55F3C2489A10}" srcId="{FFEA34DA-1A6B-47EE-A17D-73FC93E8BBA2}" destId="{905B63A4-6BB9-4622-B51E-DEE637D50928}" srcOrd="2" destOrd="0" parTransId="{E7083A22-6EEC-40DB-AD96-2E42ADDA243D}" sibTransId="{24A3A0E6-7A4A-4BE3-8464-74EA0B3F00D7}"/>
    <dgm:cxn modelId="{72AC08C7-C6AD-46BB-ACD3-A17FCCD72F08}" type="presOf" srcId="{1DF8309C-0D43-445D-B040-5600F696A655}" destId="{214CC558-CB70-404C-8D2B-C45B81DE8EF0}" srcOrd="0" destOrd="0" presId="urn:microsoft.com/office/officeart/2005/8/layout/bProcess3"/>
    <dgm:cxn modelId="{E281AEFA-5B1C-4168-B41A-B492406C39F4}" type="presOf" srcId="{905B63A4-6BB9-4622-B51E-DEE637D50928}" destId="{8D89B5D2-D155-402B-B65C-B9B5CA0C54A3}" srcOrd="0" destOrd="0" presId="urn:microsoft.com/office/officeart/2005/8/layout/bProcess3"/>
    <dgm:cxn modelId="{2D1513E5-E497-43EF-BBB1-599314D85606}" type="presParOf" srcId="{B2E5087A-F48C-448E-B68D-F3E546CE1E52}" destId="{5489AC78-441A-4BE8-8CD2-FC6E4A699FAA}" srcOrd="0" destOrd="0" presId="urn:microsoft.com/office/officeart/2005/8/layout/bProcess3"/>
    <dgm:cxn modelId="{2370992C-94A8-4476-9FDB-F4637D881AE3}" type="presParOf" srcId="{B2E5087A-F48C-448E-B68D-F3E546CE1E52}" destId="{2C794E05-7EB7-4849-97FC-4B488AD5AE03}" srcOrd="1" destOrd="0" presId="urn:microsoft.com/office/officeart/2005/8/layout/bProcess3"/>
    <dgm:cxn modelId="{E29ED0EF-FAB9-47DD-8AAC-3158C85FA4E7}" type="presParOf" srcId="{2C794E05-7EB7-4849-97FC-4B488AD5AE03}" destId="{166A9222-16BB-4F29-B07B-46A49ACE66E3}" srcOrd="0" destOrd="0" presId="urn:microsoft.com/office/officeart/2005/8/layout/bProcess3"/>
    <dgm:cxn modelId="{D2AFF7D5-8235-4FAD-8272-26B089442C78}" type="presParOf" srcId="{B2E5087A-F48C-448E-B68D-F3E546CE1E52}" destId="{A21B66DF-23C5-4B2F-8017-4DE2DDD54CB8}" srcOrd="2" destOrd="0" presId="urn:microsoft.com/office/officeart/2005/8/layout/bProcess3"/>
    <dgm:cxn modelId="{DAD0A4E6-C2FA-47FD-BA01-D5F0E3331DB5}" type="presParOf" srcId="{B2E5087A-F48C-448E-B68D-F3E546CE1E52}" destId="{214CC558-CB70-404C-8D2B-C45B81DE8EF0}" srcOrd="3" destOrd="0" presId="urn:microsoft.com/office/officeart/2005/8/layout/bProcess3"/>
    <dgm:cxn modelId="{999B3EC2-70A1-4FEE-BF63-4E7D517BC057}" type="presParOf" srcId="{214CC558-CB70-404C-8D2B-C45B81DE8EF0}" destId="{8464BC7E-DAD1-431B-B36E-C129FDB96076}" srcOrd="0" destOrd="0" presId="urn:microsoft.com/office/officeart/2005/8/layout/bProcess3"/>
    <dgm:cxn modelId="{A8842692-E8C2-45FC-9BCB-57A4C6E2CF3B}" type="presParOf" srcId="{B2E5087A-F48C-448E-B68D-F3E546CE1E52}" destId="{8D89B5D2-D155-402B-B65C-B9B5CA0C54A3}" srcOrd="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EA34DA-1A6B-47EE-A17D-73FC93E8BBA2}"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8FCB7023-EE6C-440D-B387-2ACFA9EE72EE}">
      <dgm:prSet phldrT="[Texto]"/>
      <dgm:spPr/>
      <dgm:t>
        <a:bodyPr/>
        <a:lstStyle/>
        <a:p>
          <a:r>
            <a:rPr lang="es-ES" dirty="0">
              <a:latin typeface="Calibri" panose="020F0502020204030204" pitchFamily="34" charset="0"/>
              <a:cs typeface="Calibri" panose="020F0502020204030204" pitchFamily="34" charset="0"/>
            </a:rPr>
            <a:t>Asesor </a:t>
          </a:r>
          <a:r>
            <a:rPr lang="es-ES" u="sng" dirty="0">
              <a:latin typeface="Calibri" panose="020F0502020204030204" pitchFamily="34" charset="0"/>
              <a:cs typeface="Calibri" panose="020F0502020204030204" pitchFamily="34" charset="0"/>
            </a:rPr>
            <a:t>verifica estado de la línea </a:t>
          </a:r>
          <a:r>
            <a:rPr lang="es-ES" dirty="0">
              <a:latin typeface="Calibri" panose="020F0502020204030204" pitchFamily="34" charset="0"/>
              <a:cs typeface="Calibri" panose="020F0502020204030204" pitchFamily="34" charset="0"/>
            </a:rPr>
            <a:t>(si figura como suspendida por robo).</a:t>
          </a:r>
        </a:p>
      </dgm:t>
    </dgm:pt>
    <dgm:pt modelId="{1E40A486-D6B2-43D2-80D9-D0D373F5F6E5}" type="parTrans" cxnId="{6530D53D-FB2E-47A3-9283-A5D6BFE4B5E7}">
      <dgm:prSet/>
      <dgm:spPr/>
      <dgm:t>
        <a:bodyPr/>
        <a:lstStyle/>
        <a:p>
          <a:endParaRPr lang="es-ES">
            <a:latin typeface="Arial" panose="020B0604020202020204" pitchFamily="34" charset="0"/>
            <a:cs typeface="Arial" panose="020B0604020202020204" pitchFamily="34" charset="0"/>
          </a:endParaRPr>
        </a:p>
      </dgm:t>
    </dgm:pt>
    <dgm:pt modelId="{92EB5A32-02AC-4203-8B98-81CF70D4C3D9}" type="sibTrans" cxnId="{6530D53D-FB2E-47A3-9283-A5D6BFE4B5E7}">
      <dgm:prSet/>
      <dgm:spPr/>
      <dgm:t>
        <a:bodyPr/>
        <a:lstStyle/>
        <a:p>
          <a:endParaRPr lang="es-ES" dirty="0">
            <a:latin typeface="Calibri" panose="020F0502020204030204" pitchFamily="34" charset="0"/>
            <a:cs typeface="Calibri" panose="020F0502020204030204" pitchFamily="34" charset="0"/>
          </a:endParaRPr>
        </a:p>
      </dgm:t>
    </dgm:pt>
    <dgm:pt modelId="{68560126-A4E4-4CA6-BEC0-3C7205C412DB}">
      <dgm:prSet phldrT="[Texto]"/>
      <dgm:spPr/>
      <dgm:t>
        <a:bodyPr/>
        <a:lstStyle/>
        <a:p>
          <a:r>
            <a:rPr lang="es-ES" dirty="0">
              <a:latin typeface="Calibri" panose="020F0502020204030204" pitchFamily="34" charset="0"/>
              <a:cs typeface="Calibri" panose="020F0502020204030204" pitchFamily="34" charset="0"/>
            </a:rPr>
            <a:t>Asesor </a:t>
          </a:r>
          <a:r>
            <a:rPr lang="es-ES" u="sng" dirty="0">
              <a:latin typeface="Calibri" panose="020F0502020204030204" pitchFamily="34" charset="0"/>
              <a:cs typeface="Calibri" panose="020F0502020204030204" pitchFamily="34" charset="0"/>
            </a:rPr>
            <a:t>genera incidente y orden de renovación con VEP.</a:t>
          </a:r>
        </a:p>
      </dgm:t>
    </dgm:pt>
    <dgm:pt modelId="{814F31F5-D02E-4F84-AB12-6ABF7FE105F6}" type="parTrans" cxnId="{A5A11D5C-90E3-440A-8AAE-CFD485DB950C}">
      <dgm:prSet/>
      <dgm:spPr/>
      <dgm:t>
        <a:bodyPr/>
        <a:lstStyle/>
        <a:p>
          <a:endParaRPr lang="es-ES">
            <a:latin typeface="Arial" panose="020B0604020202020204" pitchFamily="34" charset="0"/>
            <a:cs typeface="Arial" panose="020B0604020202020204" pitchFamily="34" charset="0"/>
          </a:endParaRPr>
        </a:p>
      </dgm:t>
    </dgm:pt>
    <dgm:pt modelId="{1DF8309C-0D43-445D-B040-5600F696A655}" type="sibTrans" cxnId="{A5A11D5C-90E3-440A-8AAE-CFD485DB950C}">
      <dgm:prSet/>
      <dgm:spPr/>
      <dgm:t>
        <a:bodyPr/>
        <a:lstStyle/>
        <a:p>
          <a:endParaRPr lang="es-ES" dirty="0">
            <a:latin typeface="Calibri" panose="020F0502020204030204" pitchFamily="34" charset="0"/>
            <a:cs typeface="Calibri" panose="020F0502020204030204" pitchFamily="34" charset="0"/>
          </a:endParaRPr>
        </a:p>
      </dgm:t>
    </dgm:pt>
    <dgm:pt modelId="{905B63A4-6BB9-4622-B51E-DEE637D50928}">
      <dgm:prSet phldrT="[Texto]"/>
      <dgm:spPr/>
      <dgm:t>
        <a:bodyPr/>
        <a:lstStyle/>
        <a:p>
          <a:r>
            <a:rPr lang="es-ES" dirty="0">
              <a:latin typeface="Calibri" panose="020F0502020204030204" pitchFamily="34" charset="0"/>
              <a:cs typeface="Calibri" panose="020F0502020204030204" pitchFamily="34" charset="0"/>
            </a:rPr>
            <a:t>Ingresamos a la interfaz de CDM y reposición para </a:t>
          </a:r>
          <a:r>
            <a:rPr lang="es-ES" u="sng" dirty="0">
              <a:latin typeface="Calibri" panose="020F0502020204030204" pitchFamily="34" charset="0"/>
              <a:cs typeface="Calibri" panose="020F0502020204030204" pitchFamily="34" charset="0"/>
            </a:rPr>
            <a:t>activar la línea del cliente.</a:t>
          </a:r>
          <a:endParaRPr lang="es-ES" dirty="0">
            <a:latin typeface="Calibri" panose="020F0502020204030204" pitchFamily="34" charset="0"/>
            <a:cs typeface="Calibri" panose="020F0502020204030204" pitchFamily="34" charset="0"/>
          </a:endParaRPr>
        </a:p>
      </dgm:t>
    </dgm:pt>
    <dgm:pt modelId="{E7083A22-6EEC-40DB-AD96-2E42ADDA243D}" type="parTrans" cxnId="{63DCC5C1-1C3B-4FCE-982F-55F3C2489A10}">
      <dgm:prSet/>
      <dgm:spPr/>
      <dgm:t>
        <a:bodyPr/>
        <a:lstStyle/>
        <a:p>
          <a:endParaRPr lang="es-ES"/>
        </a:p>
      </dgm:t>
    </dgm:pt>
    <dgm:pt modelId="{24A3A0E6-7A4A-4BE3-8464-74EA0B3F00D7}" type="sibTrans" cxnId="{63DCC5C1-1C3B-4FCE-982F-55F3C2489A10}">
      <dgm:prSet/>
      <dgm:spPr/>
      <dgm:t>
        <a:bodyPr/>
        <a:lstStyle/>
        <a:p>
          <a:endParaRPr lang="es-ES"/>
        </a:p>
      </dgm:t>
    </dgm:pt>
    <dgm:pt modelId="{B2E5087A-F48C-448E-B68D-F3E546CE1E52}" type="pres">
      <dgm:prSet presAssocID="{FFEA34DA-1A6B-47EE-A17D-73FC93E8BBA2}" presName="Name0" presStyleCnt="0">
        <dgm:presLayoutVars>
          <dgm:dir/>
          <dgm:resizeHandles val="exact"/>
        </dgm:presLayoutVars>
      </dgm:prSet>
      <dgm:spPr/>
    </dgm:pt>
    <dgm:pt modelId="{5489AC78-441A-4BE8-8CD2-FC6E4A699FAA}" type="pres">
      <dgm:prSet presAssocID="{8FCB7023-EE6C-440D-B387-2ACFA9EE72EE}" presName="node" presStyleLbl="node1" presStyleIdx="0" presStyleCnt="3">
        <dgm:presLayoutVars>
          <dgm:bulletEnabled val="1"/>
        </dgm:presLayoutVars>
      </dgm:prSet>
      <dgm:spPr/>
    </dgm:pt>
    <dgm:pt modelId="{2C794E05-7EB7-4849-97FC-4B488AD5AE03}" type="pres">
      <dgm:prSet presAssocID="{92EB5A32-02AC-4203-8B98-81CF70D4C3D9}" presName="sibTrans" presStyleLbl="sibTrans1D1" presStyleIdx="0" presStyleCnt="2"/>
      <dgm:spPr/>
    </dgm:pt>
    <dgm:pt modelId="{166A9222-16BB-4F29-B07B-46A49ACE66E3}" type="pres">
      <dgm:prSet presAssocID="{92EB5A32-02AC-4203-8B98-81CF70D4C3D9}" presName="connectorText" presStyleLbl="sibTrans1D1" presStyleIdx="0" presStyleCnt="2"/>
      <dgm:spPr/>
    </dgm:pt>
    <dgm:pt modelId="{A21B66DF-23C5-4B2F-8017-4DE2DDD54CB8}" type="pres">
      <dgm:prSet presAssocID="{68560126-A4E4-4CA6-BEC0-3C7205C412DB}" presName="node" presStyleLbl="node1" presStyleIdx="1" presStyleCnt="3" custLinFactNeighborY="199">
        <dgm:presLayoutVars>
          <dgm:bulletEnabled val="1"/>
        </dgm:presLayoutVars>
      </dgm:prSet>
      <dgm:spPr/>
    </dgm:pt>
    <dgm:pt modelId="{214CC558-CB70-404C-8D2B-C45B81DE8EF0}" type="pres">
      <dgm:prSet presAssocID="{1DF8309C-0D43-445D-B040-5600F696A655}" presName="sibTrans" presStyleLbl="sibTrans1D1" presStyleIdx="1" presStyleCnt="2"/>
      <dgm:spPr/>
    </dgm:pt>
    <dgm:pt modelId="{8464BC7E-DAD1-431B-B36E-C129FDB96076}" type="pres">
      <dgm:prSet presAssocID="{1DF8309C-0D43-445D-B040-5600F696A655}" presName="connectorText" presStyleLbl="sibTrans1D1" presStyleIdx="1" presStyleCnt="2"/>
      <dgm:spPr/>
    </dgm:pt>
    <dgm:pt modelId="{8D89B5D2-D155-402B-B65C-B9B5CA0C54A3}" type="pres">
      <dgm:prSet presAssocID="{905B63A4-6BB9-4622-B51E-DEE637D50928}" presName="node" presStyleLbl="node1" presStyleIdx="2" presStyleCnt="3" custScaleX="148820" custLinFactNeighborX="37229" custLinFactNeighborY="5510">
        <dgm:presLayoutVars>
          <dgm:bulletEnabled val="1"/>
        </dgm:presLayoutVars>
      </dgm:prSet>
      <dgm:spPr/>
    </dgm:pt>
  </dgm:ptLst>
  <dgm:cxnLst>
    <dgm:cxn modelId="{6530D53D-FB2E-47A3-9283-A5D6BFE4B5E7}" srcId="{FFEA34DA-1A6B-47EE-A17D-73FC93E8BBA2}" destId="{8FCB7023-EE6C-440D-B387-2ACFA9EE72EE}" srcOrd="0" destOrd="0" parTransId="{1E40A486-D6B2-43D2-80D9-D0D373F5F6E5}" sibTransId="{92EB5A32-02AC-4203-8B98-81CF70D4C3D9}"/>
    <dgm:cxn modelId="{A5A11D5C-90E3-440A-8AAE-CFD485DB950C}" srcId="{FFEA34DA-1A6B-47EE-A17D-73FC93E8BBA2}" destId="{68560126-A4E4-4CA6-BEC0-3C7205C412DB}" srcOrd="1" destOrd="0" parTransId="{814F31F5-D02E-4F84-AB12-6ABF7FE105F6}" sibTransId="{1DF8309C-0D43-445D-B040-5600F696A655}"/>
    <dgm:cxn modelId="{BE7FF35D-C513-40C5-B8D0-50835A7D0562}" type="presOf" srcId="{FFEA34DA-1A6B-47EE-A17D-73FC93E8BBA2}" destId="{B2E5087A-F48C-448E-B68D-F3E546CE1E52}" srcOrd="0" destOrd="0" presId="urn:microsoft.com/office/officeart/2005/8/layout/bProcess3"/>
    <dgm:cxn modelId="{380D7945-33B1-419E-B3A1-455CE2B61697}" type="presOf" srcId="{8FCB7023-EE6C-440D-B387-2ACFA9EE72EE}" destId="{5489AC78-441A-4BE8-8CD2-FC6E4A699FAA}" srcOrd="0" destOrd="0" presId="urn:microsoft.com/office/officeart/2005/8/layout/bProcess3"/>
    <dgm:cxn modelId="{A2C1F052-74BB-41C7-B5DE-6CC8B8ED0E1B}" type="presOf" srcId="{1DF8309C-0D43-445D-B040-5600F696A655}" destId="{8464BC7E-DAD1-431B-B36E-C129FDB96076}" srcOrd="1" destOrd="0" presId="urn:microsoft.com/office/officeart/2005/8/layout/bProcess3"/>
    <dgm:cxn modelId="{797B298B-91EA-47B8-95DB-862B93C0BA6E}" type="presOf" srcId="{92EB5A32-02AC-4203-8B98-81CF70D4C3D9}" destId="{2C794E05-7EB7-4849-97FC-4B488AD5AE03}" srcOrd="0" destOrd="0" presId="urn:microsoft.com/office/officeart/2005/8/layout/bProcess3"/>
    <dgm:cxn modelId="{EB94499F-1353-41CB-B45F-BDE0119D48EE}" type="presOf" srcId="{92EB5A32-02AC-4203-8B98-81CF70D4C3D9}" destId="{166A9222-16BB-4F29-B07B-46A49ACE66E3}" srcOrd="1" destOrd="0" presId="urn:microsoft.com/office/officeart/2005/8/layout/bProcess3"/>
    <dgm:cxn modelId="{FEEE6CA7-8F8B-4554-BA87-274C7818B31E}" type="presOf" srcId="{68560126-A4E4-4CA6-BEC0-3C7205C412DB}" destId="{A21B66DF-23C5-4B2F-8017-4DE2DDD54CB8}" srcOrd="0" destOrd="0" presId="urn:microsoft.com/office/officeart/2005/8/layout/bProcess3"/>
    <dgm:cxn modelId="{63DCC5C1-1C3B-4FCE-982F-55F3C2489A10}" srcId="{FFEA34DA-1A6B-47EE-A17D-73FC93E8BBA2}" destId="{905B63A4-6BB9-4622-B51E-DEE637D50928}" srcOrd="2" destOrd="0" parTransId="{E7083A22-6EEC-40DB-AD96-2E42ADDA243D}" sibTransId="{24A3A0E6-7A4A-4BE3-8464-74EA0B3F00D7}"/>
    <dgm:cxn modelId="{72AC08C7-C6AD-46BB-ACD3-A17FCCD72F08}" type="presOf" srcId="{1DF8309C-0D43-445D-B040-5600F696A655}" destId="{214CC558-CB70-404C-8D2B-C45B81DE8EF0}" srcOrd="0" destOrd="0" presId="urn:microsoft.com/office/officeart/2005/8/layout/bProcess3"/>
    <dgm:cxn modelId="{E281AEFA-5B1C-4168-B41A-B492406C39F4}" type="presOf" srcId="{905B63A4-6BB9-4622-B51E-DEE637D50928}" destId="{8D89B5D2-D155-402B-B65C-B9B5CA0C54A3}" srcOrd="0" destOrd="0" presId="urn:microsoft.com/office/officeart/2005/8/layout/bProcess3"/>
    <dgm:cxn modelId="{2D1513E5-E497-43EF-BBB1-599314D85606}" type="presParOf" srcId="{B2E5087A-F48C-448E-B68D-F3E546CE1E52}" destId="{5489AC78-441A-4BE8-8CD2-FC6E4A699FAA}" srcOrd="0" destOrd="0" presId="urn:microsoft.com/office/officeart/2005/8/layout/bProcess3"/>
    <dgm:cxn modelId="{2370992C-94A8-4476-9FDB-F4637D881AE3}" type="presParOf" srcId="{B2E5087A-F48C-448E-B68D-F3E546CE1E52}" destId="{2C794E05-7EB7-4849-97FC-4B488AD5AE03}" srcOrd="1" destOrd="0" presId="urn:microsoft.com/office/officeart/2005/8/layout/bProcess3"/>
    <dgm:cxn modelId="{E29ED0EF-FAB9-47DD-8AAC-3158C85FA4E7}" type="presParOf" srcId="{2C794E05-7EB7-4849-97FC-4B488AD5AE03}" destId="{166A9222-16BB-4F29-B07B-46A49ACE66E3}" srcOrd="0" destOrd="0" presId="urn:microsoft.com/office/officeart/2005/8/layout/bProcess3"/>
    <dgm:cxn modelId="{D2AFF7D5-8235-4FAD-8272-26B089442C78}" type="presParOf" srcId="{B2E5087A-F48C-448E-B68D-F3E546CE1E52}" destId="{A21B66DF-23C5-4B2F-8017-4DE2DDD54CB8}" srcOrd="2" destOrd="0" presId="urn:microsoft.com/office/officeart/2005/8/layout/bProcess3"/>
    <dgm:cxn modelId="{DAD0A4E6-C2FA-47FD-BA01-D5F0E3331DB5}" type="presParOf" srcId="{B2E5087A-F48C-448E-B68D-F3E546CE1E52}" destId="{214CC558-CB70-404C-8D2B-C45B81DE8EF0}" srcOrd="3" destOrd="0" presId="urn:microsoft.com/office/officeart/2005/8/layout/bProcess3"/>
    <dgm:cxn modelId="{999B3EC2-70A1-4FEE-BF63-4E7D517BC057}" type="presParOf" srcId="{214CC558-CB70-404C-8D2B-C45B81DE8EF0}" destId="{8464BC7E-DAD1-431B-B36E-C129FDB96076}" srcOrd="0" destOrd="0" presId="urn:microsoft.com/office/officeart/2005/8/layout/bProcess3"/>
    <dgm:cxn modelId="{A8842692-E8C2-45FC-9BCB-57A4C6E2CF3B}" type="presParOf" srcId="{B2E5087A-F48C-448E-B68D-F3E546CE1E52}" destId="{8D89B5D2-D155-402B-B65C-B9B5CA0C54A3}" srcOrd="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A34DA-1A6B-47EE-A17D-73FC93E8BBA2}"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s-ES"/>
        </a:p>
      </dgm:t>
    </dgm:pt>
    <dgm:pt modelId="{8FCB7023-EE6C-440D-B387-2ACFA9EE72EE}">
      <dgm:prSet phldrT="[Texto]" custT="1"/>
      <dgm:spPr/>
      <dgm:t>
        <a:bodyPr/>
        <a:lstStyle/>
        <a:p>
          <a:r>
            <a:rPr lang="es-ES" sz="2000" dirty="0">
              <a:latin typeface="Calibri" panose="020F0502020204030204" pitchFamily="34" charset="0"/>
              <a:cs typeface="Calibri" panose="020F0502020204030204" pitchFamily="34" charset="0"/>
            </a:rPr>
            <a:t>Titular solicita retiro de su equipo de black list</a:t>
          </a:r>
        </a:p>
      </dgm:t>
    </dgm:pt>
    <dgm:pt modelId="{1E40A486-D6B2-43D2-80D9-D0D373F5F6E5}" type="parTrans" cxnId="{6530D53D-FB2E-47A3-9283-A5D6BFE4B5E7}">
      <dgm:prSet/>
      <dgm:spPr/>
      <dgm:t>
        <a:bodyPr/>
        <a:lstStyle/>
        <a:p>
          <a:endParaRPr lang="es-ES" sz="2400">
            <a:latin typeface="Arial" panose="020B0604020202020204" pitchFamily="34" charset="0"/>
            <a:cs typeface="Arial" panose="020B0604020202020204" pitchFamily="34" charset="0"/>
          </a:endParaRPr>
        </a:p>
      </dgm:t>
    </dgm:pt>
    <dgm:pt modelId="{92EB5A32-02AC-4203-8B98-81CF70D4C3D9}" type="sibTrans" cxnId="{6530D53D-FB2E-47A3-9283-A5D6BFE4B5E7}">
      <dgm:prSet custT="1"/>
      <dgm:spPr/>
      <dgm:t>
        <a:bodyPr/>
        <a:lstStyle/>
        <a:p>
          <a:endParaRPr lang="es-ES" sz="1100" dirty="0">
            <a:latin typeface="Calibri" panose="020F0502020204030204" pitchFamily="34" charset="0"/>
            <a:cs typeface="Calibri" panose="020F0502020204030204" pitchFamily="34" charset="0"/>
          </a:endParaRPr>
        </a:p>
      </dgm:t>
    </dgm:pt>
    <dgm:pt modelId="{68560126-A4E4-4CA6-BEC0-3C7205C412DB}">
      <dgm:prSet phldrT="[Texto]" custT="1"/>
      <dgm:spPr/>
      <dgm:t>
        <a:bodyPr/>
        <a:lstStyle/>
        <a:p>
          <a:r>
            <a:rPr lang="es-ES" sz="1800" dirty="0">
              <a:latin typeface="Calibri" panose="020F0502020204030204" pitchFamily="34" charset="0"/>
              <a:cs typeface="Calibri" panose="020F0502020204030204" pitchFamily="34" charset="0"/>
            </a:rPr>
            <a:t>Asesor atiende solicitud y valida identidad del titular por biométrico</a:t>
          </a:r>
        </a:p>
      </dgm:t>
    </dgm:pt>
    <dgm:pt modelId="{814F31F5-D02E-4F84-AB12-6ABF7FE105F6}" type="parTrans" cxnId="{A5A11D5C-90E3-440A-8AAE-CFD485DB950C}">
      <dgm:prSet/>
      <dgm:spPr/>
      <dgm:t>
        <a:bodyPr/>
        <a:lstStyle/>
        <a:p>
          <a:endParaRPr lang="es-ES" sz="2400">
            <a:latin typeface="Arial" panose="020B0604020202020204" pitchFamily="34" charset="0"/>
            <a:cs typeface="Arial" panose="020B0604020202020204" pitchFamily="34" charset="0"/>
          </a:endParaRPr>
        </a:p>
      </dgm:t>
    </dgm:pt>
    <dgm:pt modelId="{1DF8309C-0D43-445D-B040-5600F696A655}" type="sibTrans" cxnId="{A5A11D5C-90E3-440A-8AAE-CFD485DB950C}">
      <dgm:prSet custT="1"/>
      <dgm:spPr/>
      <dgm:t>
        <a:bodyPr/>
        <a:lstStyle/>
        <a:p>
          <a:endParaRPr lang="es-ES" sz="1100" dirty="0">
            <a:latin typeface="Calibri" panose="020F0502020204030204" pitchFamily="34" charset="0"/>
            <a:cs typeface="Calibri" panose="020F0502020204030204" pitchFamily="34" charset="0"/>
          </a:endParaRPr>
        </a:p>
      </dgm:t>
    </dgm:pt>
    <dgm:pt modelId="{E721758E-D028-4583-AEBF-E3B80747F629}">
      <dgm:prSet phldrT="[Texto]" custT="1"/>
      <dgm:spPr/>
      <dgm:t>
        <a:bodyPr/>
        <a:lstStyle/>
        <a:p>
          <a:r>
            <a:rPr lang="es-ES" sz="1800" dirty="0">
              <a:latin typeface="Calibri" panose="020F0502020204030204" pitchFamily="34" charset="0"/>
              <a:cs typeface="Calibri" panose="020F0502020204030204" pitchFamily="34" charset="0"/>
            </a:rPr>
            <a:t>Asesor solicita equipo físico al cliente para validar que el IMEI interno coincida con el IMEI externo del equipo (*#06#)</a:t>
          </a:r>
        </a:p>
      </dgm:t>
    </dgm:pt>
    <dgm:pt modelId="{46268CB6-745D-4533-99CD-EA27E8110ED9}" type="parTrans" cxnId="{246F4036-090A-4547-8108-8CB4FCCDD366}">
      <dgm:prSet/>
      <dgm:spPr/>
      <dgm:t>
        <a:bodyPr/>
        <a:lstStyle/>
        <a:p>
          <a:endParaRPr lang="es-ES" sz="2400">
            <a:latin typeface="Arial" panose="020B0604020202020204" pitchFamily="34" charset="0"/>
            <a:cs typeface="Arial" panose="020B0604020202020204" pitchFamily="34" charset="0"/>
          </a:endParaRPr>
        </a:p>
      </dgm:t>
    </dgm:pt>
    <dgm:pt modelId="{47A74919-1CC2-47C2-B543-5D0CED88D507}" type="sibTrans" cxnId="{246F4036-090A-4547-8108-8CB4FCCDD366}">
      <dgm:prSet custT="1"/>
      <dgm:spPr/>
      <dgm:t>
        <a:bodyPr/>
        <a:lstStyle/>
        <a:p>
          <a:endParaRPr lang="es-ES" sz="1100" dirty="0">
            <a:latin typeface="Calibri" panose="020F0502020204030204" pitchFamily="34" charset="0"/>
            <a:cs typeface="Calibri" panose="020F0502020204030204" pitchFamily="34" charset="0"/>
          </a:endParaRPr>
        </a:p>
      </dgm:t>
    </dgm:pt>
    <dgm:pt modelId="{B8D7BDE2-755F-4DF0-8725-DF35A2E2E3EB}">
      <dgm:prSet phldrT="[Texto]" custT="1"/>
      <dgm:spPr/>
      <dgm:t>
        <a:bodyPr/>
        <a:lstStyle/>
        <a:p>
          <a:r>
            <a:rPr lang="es-ES" sz="1800" dirty="0">
              <a:latin typeface="Calibri" panose="020F0502020204030204" pitchFamily="34" charset="0"/>
              <a:cs typeface="Calibri" panose="020F0502020204030204" pitchFamily="34" charset="0"/>
            </a:rPr>
            <a:t>Asesor genera incidente de retiro de black list en portal</a:t>
          </a:r>
        </a:p>
      </dgm:t>
    </dgm:pt>
    <dgm:pt modelId="{D15EA845-4E28-484E-80A5-CC398EEA07BB}" type="parTrans" cxnId="{38D61631-6AB0-4767-A358-6D4D37DD9CE8}">
      <dgm:prSet/>
      <dgm:spPr/>
      <dgm:t>
        <a:bodyPr/>
        <a:lstStyle/>
        <a:p>
          <a:endParaRPr lang="es-ES" sz="2400">
            <a:latin typeface="Arial" panose="020B0604020202020204" pitchFamily="34" charset="0"/>
            <a:cs typeface="Arial" panose="020B0604020202020204" pitchFamily="34" charset="0"/>
          </a:endParaRPr>
        </a:p>
      </dgm:t>
    </dgm:pt>
    <dgm:pt modelId="{3F9DFAD1-FEED-4A5B-B24C-D609C33EE107}" type="sibTrans" cxnId="{38D61631-6AB0-4767-A358-6D4D37DD9CE8}">
      <dgm:prSet custT="1"/>
      <dgm:spPr/>
      <dgm:t>
        <a:bodyPr/>
        <a:lstStyle/>
        <a:p>
          <a:endParaRPr lang="es-ES" sz="1100" dirty="0">
            <a:latin typeface="Calibri" panose="020F0502020204030204" pitchFamily="34" charset="0"/>
            <a:cs typeface="Calibri" panose="020F0502020204030204" pitchFamily="34" charset="0"/>
          </a:endParaRPr>
        </a:p>
      </dgm:t>
    </dgm:pt>
    <dgm:pt modelId="{856F3AA8-9C55-4C14-937E-3A611FB9D76D}">
      <dgm:prSet phldrT="[Texto]" custT="1"/>
      <dgm:spPr/>
      <dgm:t>
        <a:bodyPr/>
        <a:lstStyle/>
        <a:p>
          <a:r>
            <a:rPr lang="es-ES" sz="1800" dirty="0">
              <a:latin typeface="Calibri" panose="020F0502020204030204" pitchFamily="34" charset="0"/>
              <a:cs typeface="Calibri" panose="020F0502020204030204" pitchFamily="34" charset="0"/>
            </a:rPr>
            <a:t>Asesor asocia el nuevo SIM del chip con el IMEI del equipo en BSCS (TP) o correo a aprovisionamiento (TPF)</a:t>
          </a:r>
        </a:p>
      </dgm:t>
    </dgm:pt>
    <dgm:pt modelId="{578DCAB1-2793-4BF7-AD51-843369C4BA42}" type="parTrans" cxnId="{0D83A5F4-52E6-4538-930B-7F7E29E9F2CF}">
      <dgm:prSet/>
      <dgm:spPr/>
      <dgm:t>
        <a:bodyPr/>
        <a:lstStyle/>
        <a:p>
          <a:endParaRPr lang="es-ES" sz="2400"/>
        </a:p>
      </dgm:t>
    </dgm:pt>
    <dgm:pt modelId="{ED964059-0CE9-41E7-9E0A-6B12D892A861}" type="sibTrans" cxnId="{0D83A5F4-52E6-4538-930B-7F7E29E9F2CF}">
      <dgm:prSet/>
      <dgm:spPr/>
      <dgm:t>
        <a:bodyPr/>
        <a:lstStyle/>
        <a:p>
          <a:endParaRPr lang="es-ES" sz="2400"/>
        </a:p>
      </dgm:t>
    </dgm:pt>
    <dgm:pt modelId="{F30C5626-8018-48B2-9E9C-443E70F504C4}" type="pres">
      <dgm:prSet presAssocID="{FFEA34DA-1A6B-47EE-A17D-73FC93E8BBA2}" presName="diagram" presStyleCnt="0">
        <dgm:presLayoutVars>
          <dgm:dir/>
          <dgm:resizeHandles val="exact"/>
        </dgm:presLayoutVars>
      </dgm:prSet>
      <dgm:spPr/>
    </dgm:pt>
    <dgm:pt modelId="{713581E5-4E94-4C7E-8FEA-4E70173DE58A}" type="pres">
      <dgm:prSet presAssocID="{8FCB7023-EE6C-440D-B387-2ACFA9EE72EE}" presName="node" presStyleLbl="node1" presStyleIdx="0" presStyleCnt="5" custScaleX="135753">
        <dgm:presLayoutVars>
          <dgm:bulletEnabled val="1"/>
        </dgm:presLayoutVars>
      </dgm:prSet>
      <dgm:spPr/>
    </dgm:pt>
    <dgm:pt modelId="{872C210D-6FE3-45B4-9342-1F73E0E9A373}" type="pres">
      <dgm:prSet presAssocID="{92EB5A32-02AC-4203-8B98-81CF70D4C3D9}" presName="sibTrans" presStyleLbl="sibTrans2D1" presStyleIdx="0" presStyleCnt="4"/>
      <dgm:spPr/>
    </dgm:pt>
    <dgm:pt modelId="{65908565-DE08-4C9B-87A2-4506ED14FF9F}" type="pres">
      <dgm:prSet presAssocID="{92EB5A32-02AC-4203-8B98-81CF70D4C3D9}" presName="connectorText" presStyleLbl="sibTrans2D1" presStyleIdx="0" presStyleCnt="4"/>
      <dgm:spPr/>
    </dgm:pt>
    <dgm:pt modelId="{126272C4-2B56-4A19-8EE2-D43DF8825EB5}" type="pres">
      <dgm:prSet presAssocID="{68560126-A4E4-4CA6-BEC0-3C7205C412DB}" presName="node" presStyleLbl="node1" presStyleIdx="1" presStyleCnt="5" custScaleX="118218">
        <dgm:presLayoutVars>
          <dgm:bulletEnabled val="1"/>
        </dgm:presLayoutVars>
      </dgm:prSet>
      <dgm:spPr/>
    </dgm:pt>
    <dgm:pt modelId="{C8386AF6-F203-42FC-870E-3F551DA3AF05}" type="pres">
      <dgm:prSet presAssocID="{1DF8309C-0D43-445D-B040-5600F696A655}" presName="sibTrans" presStyleLbl="sibTrans2D1" presStyleIdx="1" presStyleCnt="4"/>
      <dgm:spPr/>
    </dgm:pt>
    <dgm:pt modelId="{A4647DDF-95C4-497E-810E-5207F6DB2AD2}" type="pres">
      <dgm:prSet presAssocID="{1DF8309C-0D43-445D-B040-5600F696A655}" presName="connectorText" presStyleLbl="sibTrans2D1" presStyleIdx="1" presStyleCnt="4"/>
      <dgm:spPr/>
    </dgm:pt>
    <dgm:pt modelId="{3D5F3AC4-BF27-499E-A648-AEFD6BB913E3}" type="pres">
      <dgm:prSet presAssocID="{E721758E-D028-4583-AEBF-E3B80747F629}" presName="node" presStyleLbl="node1" presStyleIdx="2" presStyleCnt="5" custScaleX="155094">
        <dgm:presLayoutVars>
          <dgm:bulletEnabled val="1"/>
        </dgm:presLayoutVars>
      </dgm:prSet>
      <dgm:spPr/>
    </dgm:pt>
    <dgm:pt modelId="{1D045B55-B1F5-4B0E-BA53-54614C88A1A6}" type="pres">
      <dgm:prSet presAssocID="{47A74919-1CC2-47C2-B543-5D0CED88D507}" presName="sibTrans" presStyleLbl="sibTrans2D1" presStyleIdx="2" presStyleCnt="4"/>
      <dgm:spPr/>
    </dgm:pt>
    <dgm:pt modelId="{4B4F44DB-B8FF-47C6-9E8E-342AAB218268}" type="pres">
      <dgm:prSet presAssocID="{47A74919-1CC2-47C2-B543-5D0CED88D507}" presName="connectorText" presStyleLbl="sibTrans2D1" presStyleIdx="2" presStyleCnt="4"/>
      <dgm:spPr/>
    </dgm:pt>
    <dgm:pt modelId="{BB6C0B99-8849-4E36-B466-B2EB2EB6CAF6}" type="pres">
      <dgm:prSet presAssocID="{B8D7BDE2-755F-4DF0-8725-DF35A2E2E3EB}" presName="node" presStyleLbl="node1" presStyleIdx="3" presStyleCnt="5">
        <dgm:presLayoutVars>
          <dgm:bulletEnabled val="1"/>
        </dgm:presLayoutVars>
      </dgm:prSet>
      <dgm:spPr/>
    </dgm:pt>
    <dgm:pt modelId="{476864C9-9088-4333-AD19-B9F80FA8885B}" type="pres">
      <dgm:prSet presAssocID="{3F9DFAD1-FEED-4A5B-B24C-D609C33EE107}" presName="sibTrans" presStyleLbl="sibTrans2D1" presStyleIdx="3" presStyleCnt="4"/>
      <dgm:spPr/>
    </dgm:pt>
    <dgm:pt modelId="{62711437-E873-4532-8310-9881EDB764A1}" type="pres">
      <dgm:prSet presAssocID="{3F9DFAD1-FEED-4A5B-B24C-D609C33EE107}" presName="connectorText" presStyleLbl="sibTrans2D1" presStyleIdx="3" presStyleCnt="4"/>
      <dgm:spPr/>
    </dgm:pt>
    <dgm:pt modelId="{145FADCF-AA70-4E8B-8DE4-EBC4AF4FEE9C}" type="pres">
      <dgm:prSet presAssocID="{856F3AA8-9C55-4C14-937E-3A611FB9D76D}" presName="node" presStyleLbl="node1" presStyleIdx="4" presStyleCnt="5" custScaleX="188195">
        <dgm:presLayoutVars>
          <dgm:bulletEnabled val="1"/>
        </dgm:presLayoutVars>
      </dgm:prSet>
      <dgm:spPr/>
    </dgm:pt>
  </dgm:ptLst>
  <dgm:cxnLst>
    <dgm:cxn modelId="{34EEDC01-A23A-443D-9491-5806259319E8}" type="presOf" srcId="{B8D7BDE2-755F-4DF0-8725-DF35A2E2E3EB}" destId="{BB6C0B99-8849-4E36-B466-B2EB2EB6CAF6}" srcOrd="0" destOrd="0" presId="urn:microsoft.com/office/officeart/2005/8/layout/process5"/>
    <dgm:cxn modelId="{38D61631-6AB0-4767-A358-6D4D37DD9CE8}" srcId="{FFEA34DA-1A6B-47EE-A17D-73FC93E8BBA2}" destId="{B8D7BDE2-755F-4DF0-8725-DF35A2E2E3EB}" srcOrd="3" destOrd="0" parTransId="{D15EA845-4E28-484E-80A5-CC398EEA07BB}" sibTransId="{3F9DFAD1-FEED-4A5B-B24C-D609C33EE107}"/>
    <dgm:cxn modelId="{9768A035-3AB3-4525-867A-6BB74BB2FF19}" type="presOf" srcId="{3F9DFAD1-FEED-4A5B-B24C-D609C33EE107}" destId="{476864C9-9088-4333-AD19-B9F80FA8885B}" srcOrd="0" destOrd="0" presId="urn:microsoft.com/office/officeart/2005/8/layout/process5"/>
    <dgm:cxn modelId="{246F4036-090A-4547-8108-8CB4FCCDD366}" srcId="{FFEA34DA-1A6B-47EE-A17D-73FC93E8BBA2}" destId="{E721758E-D028-4583-AEBF-E3B80747F629}" srcOrd="2" destOrd="0" parTransId="{46268CB6-745D-4533-99CD-EA27E8110ED9}" sibTransId="{47A74919-1CC2-47C2-B543-5D0CED88D507}"/>
    <dgm:cxn modelId="{F41BE53C-625E-4944-B633-2B943A0BD7F4}" type="presOf" srcId="{92EB5A32-02AC-4203-8B98-81CF70D4C3D9}" destId="{65908565-DE08-4C9B-87A2-4506ED14FF9F}" srcOrd="1" destOrd="0" presId="urn:microsoft.com/office/officeart/2005/8/layout/process5"/>
    <dgm:cxn modelId="{6530D53D-FB2E-47A3-9283-A5D6BFE4B5E7}" srcId="{FFEA34DA-1A6B-47EE-A17D-73FC93E8BBA2}" destId="{8FCB7023-EE6C-440D-B387-2ACFA9EE72EE}" srcOrd="0" destOrd="0" parTransId="{1E40A486-D6B2-43D2-80D9-D0D373F5F6E5}" sibTransId="{92EB5A32-02AC-4203-8B98-81CF70D4C3D9}"/>
    <dgm:cxn modelId="{A5A11D5C-90E3-440A-8AAE-CFD485DB950C}" srcId="{FFEA34DA-1A6B-47EE-A17D-73FC93E8BBA2}" destId="{68560126-A4E4-4CA6-BEC0-3C7205C412DB}" srcOrd="1" destOrd="0" parTransId="{814F31F5-D02E-4F84-AB12-6ABF7FE105F6}" sibTransId="{1DF8309C-0D43-445D-B040-5600F696A655}"/>
    <dgm:cxn modelId="{DD1BB16B-0EF0-46C9-AE5E-C52C85DA1FCA}" type="presOf" srcId="{8FCB7023-EE6C-440D-B387-2ACFA9EE72EE}" destId="{713581E5-4E94-4C7E-8FEA-4E70173DE58A}" srcOrd="0" destOrd="0" presId="urn:microsoft.com/office/officeart/2005/8/layout/process5"/>
    <dgm:cxn modelId="{3CF9E174-1F00-46A9-95F4-8C5B812060DE}" type="presOf" srcId="{92EB5A32-02AC-4203-8B98-81CF70D4C3D9}" destId="{872C210D-6FE3-45B4-9342-1F73E0E9A373}" srcOrd="0" destOrd="0" presId="urn:microsoft.com/office/officeart/2005/8/layout/process5"/>
    <dgm:cxn modelId="{1F545757-CC3B-4467-9B01-6D9245E18033}" type="presOf" srcId="{1DF8309C-0D43-445D-B040-5600F696A655}" destId="{C8386AF6-F203-42FC-870E-3F551DA3AF05}" srcOrd="0" destOrd="0" presId="urn:microsoft.com/office/officeart/2005/8/layout/process5"/>
    <dgm:cxn modelId="{70F31289-2C1C-44B6-9AF8-AFB3E41201EB}" type="presOf" srcId="{856F3AA8-9C55-4C14-937E-3A611FB9D76D}" destId="{145FADCF-AA70-4E8B-8DE4-EBC4AF4FEE9C}" srcOrd="0" destOrd="0" presId="urn:microsoft.com/office/officeart/2005/8/layout/process5"/>
    <dgm:cxn modelId="{9338BCD5-04C1-438C-8585-4A17EE72CD72}" type="presOf" srcId="{1DF8309C-0D43-445D-B040-5600F696A655}" destId="{A4647DDF-95C4-497E-810E-5207F6DB2AD2}" srcOrd="1" destOrd="0" presId="urn:microsoft.com/office/officeart/2005/8/layout/process5"/>
    <dgm:cxn modelId="{EEBD03D8-9704-4CB9-8FF3-5021FFFF32E2}" type="presOf" srcId="{68560126-A4E4-4CA6-BEC0-3C7205C412DB}" destId="{126272C4-2B56-4A19-8EE2-D43DF8825EB5}" srcOrd="0" destOrd="0" presId="urn:microsoft.com/office/officeart/2005/8/layout/process5"/>
    <dgm:cxn modelId="{DEBE54E4-CD1C-4AA2-831B-2AEFF4A10C17}" type="presOf" srcId="{47A74919-1CC2-47C2-B543-5D0CED88D507}" destId="{4B4F44DB-B8FF-47C6-9E8E-342AAB218268}" srcOrd="1" destOrd="0" presId="urn:microsoft.com/office/officeart/2005/8/layout/process5"/>
    <dgm:cxn modelId="{37AAB6ED-21C9-4AFD-BBF4-B8B543A8DB00}" type="presOf" srcId="{47A74919-1CC2-47C2-B543-5D0CED88D507}" destId="{1D045B55-B1F5-4B0E-BA53-54614C88A1A6}" srcOrd="0" destOrd="0" presId="urn:microsoft.com/office/officeart/2005/8/layout/process5"/>
    <dgm:cxn modelId="{5FCB25F3-D3D0-4D57-B8D1-802F76BE8718}" type="presOf" srcId="{FFEA34DA-1A6B-47EE-A17D-73FC93E8BBA2}" destId="{F30C5626-8018-48B2-9E9C-443E70F504C4}" srcOrd="0" destOrd="0" presId="urn:microsoft.com/office/officeart/2005/8/layout/process5"/>
    <dgm:cxn modelId="{A886B2F3-55F7-412D-B01B-5F334ED722EB}" type="presOf" srcId="{E721758E-D028-4583-AEBF-E3B80747F629}" destId="{3D5F3AC4-BF27-499E-A648-AEFD6BB913E3}" srcOrd="0" destOrd="0" presId="urn:microsoft.com/office/officeart/2005/8/layout/process5"/>
    <dgm:cxn modelId="{0D83A5F4-52E6-4538-930B-7F7E29E9F2CF}" srcId="{FFEA34DA-1A6B-47EE-A17D-73FC93E8BBA2}" destId="{856F3AA8-9C55-4C14-937E-3A611FB9D76D}" srcOrd="4" destOrd="0" parTransId="{578DCAB1-2793-4BF7-AD51-843369C4BA42}" sibTransId="{ED964059-0CE9-41E7-9E0A-6B12D892A861}"/>
    <dgm:cxn modelId="{88E227FD-1D86-4301-A598-3B98EA416156}" type="presOf" srcId="{3F9DFAD1-FEED-4A5B-B24C-D609C33EE107}" destId="{62711437-E873-4532-8310-9881EDB764A1}" srcOrd="1" destOrd="0" presId="urn:microsoft.com/office/officeart/2005/8/layout/process5"/>
    <dgm:cxn modelId="{D00CD998-1B2B-48E0-937E-9D9BA8A27826}" type="presParOf" srcId="{F30C5626-8018-48B2-9E9C-443E70F504C4}" destId="{713581E5-4E94-4C7E-8FEA-4E70173DE58A}" srcOrd="0" destOrd="0" presId="urn:microsoft.com/office/officeart/2005/8/layout/process5"/>
    <dgm:cxn modelId="{C065AA1F-DB4B-43BD-B702-2116B5D57D97}" type="presParOf" srcId="{F30C5626-8018-48B2-9E9C-443E70F504C4}" destId="{872C210D-6FE3-45B4-9342-1F73E0E9A373}" srcOrd="1" destOrd="0" presId="urn:microsoft.com/office/officeart/2005/8/layout/process5"/>
    <dgm:cxn modelId="{A9F63B05-BE20-479A-AF4D-ECE7295D1F77}" type="presParOf" srcId="{872C210D-6FE3-45B4-9342-1F73E0E9A373}" destId="{65908565-DE08-4C9B-87A2-4506ED14FF9F}" srcOrd="0" destOrd="0" presId="urn:microsoft.com/office/officeart/2005/8/layout/process5"/>
    <dgm:cxn modelId="{D57FFB0E-8DD0-48CF-90F8-4508347AF1BB}" type="presParOf" srcId="{F30C5626-8018-48B2-9E9C-443E70F504C4}" destId="{126272C4-2B56-4A19-8EE2-D43DF8825EB5}" srcOrd="2" destOrd="0" presId="urn:microsoft.com/office/officeart/2005/8/layout/process5"/>
    <dgm:cxn modelId="{8126C911-081D-4AD2-86E4-3E997D2BFE78}" type="presParOf" srcId="{F30C5626-8018-48B2-9E9C-443E70F504C4}" destId="{C8386AF6-F203-42FC-870E-3F551DA3AF05}" srcOrd="3" destOrd="0" presId="urn:microsoft.com/office/officeart/2005/8/layout/process5"/>
    <dgm:cxn modelId="{F3457009-71F7-4319-B8ED-89519228165A}" type="presParOf" srcId="{C8386AF6-F203-42FC-870E-3F551DA3AF05}" destId="{A4647DDF-95C4-497E-810E-5207F6DB2AD2}" srcOrd="0" destOrd="0" presId="urn:microsoft.com/office/officeart/2005/8/layout/process5"/>
    <dgm:cxn modelId="{D64C7FE4-C8C0-4A75-B31F-9E5071184C43}" type="presParOf" srcId="{F30C5626-8018-48B2-9E9C-443E70F504C4}" destId="{3D5F3AC4-BF27-499E-A648-AEFD6BB913E3}" srcOrd="4" destOrd="0" presId="urn:microsoft.com/office/officeart/2005/8/layout/process5"/>
    <dgm:cxn modelId="{1EFAD92B-55AC-482D-A452-9E96A372F901}" type="presParOf" srcId="{F30C5626-8018-48B2-9E9C-443E70F504C4}" destId="{1D045B55-B1F5-4B0E-BA53-54614C88A1A6}" srcOrd="5" destOrd="0" presId="urn:microsoft.com/office/officeart/2005/8/layout/process5"/>
    <dgm:cxn modelId="{DE1F8352-0877-4304-A21C-FDA0D1263886}" type="presParOf" srcId="{1D045B55-B1F5-4B0E-BA53-54614C88A1A6}" destId="{4B4F44DB-B8FF-47C6-9E8E-342AAB218268}" srcOrd="0" destOrd="0" presId="urn:microsoft.com/office/officeart/2005/8/layout/process5"/>
    <dgm:cxn modelId="{E8E1A863-8123-4D39-BE52-D2E59EEF3F15}" type="presParOf" srcId="{F30C5626-8018-48B2-9E9C-443E70F504C4}" destId="{BB6C0B99-8849-4E36-B466-B2EB2EB6CAF6}" srcOrd="6" destOrd="0" presId="urn:microsoft.com/office/officeart/2005/8/layout/process5"/>
    <dgm:cxn modelId="{B1D6B534-DD49-437A-9A45-A68600F16EE5}" type="presParOf" srcId="{F30C5626-8018-48B2-9E9C-443E70F504C4}" destId="{476864C9-9088-4333-AD19-B9F80FA8885B}" srcOrd="7" destOrd="0" presId="urn:microsoft.com/office/officeart/2005/8/layout/process5"/>
    <dgm:cxn modelId="{E46B097D-CEAC-4052-8198-04E30CB5F364}" type="presParOf" srcId="{476864C9-9088-4333-AD19-B9F80FA8885B}" destId="{62711437-E873-4532-8310-9881EDB764A1}" srcOrd="0" destOrd="0" presId="urn:microsoft.com/office/officeart/2005/8/layout/process5"/>
    <dgm:cxn modelId="{E6E7A05A-4D4A-4081-A5B8-6BADEDF23328}" type="presParOf" srcId="{F30C5626-8018-48B2-9E9C-443E70F504C4}" destId="{145FADCF-AA70-4E8B-8DE4-EBC4AF4FEE9C}"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E05-7EB7-4849-97FC-4B488AD5AE03}">
      <dsp:nvSpPr>
        <dsp:cNvPr id="0" name=""/>
        <dsp:cNvSpPr/>
      </dsp:nvSpPr>
      <dsp:spPr>
        <a:xfrm>
          <a:off x="2719800" y="1120882"/>
          <a:ext cx="595075" cy="91440"/>
        </a:xfrm>
        <a:custGeom>
          <a:avLst/>
          <a:gdLst/>
          <a:ahLst/>
          <a:cxnLst/>
          <a:rect l="0" t="0" r="0" b="0"/>
          <a:pathLst>
            <a:path>
              <a:moveTo>
                <a:pt x="0" y="45720"/>
              </a:moveTo>
              <a:lnTo>
                <a:pt x="595075" y="45720"/>
              </a:lnTo>
            </a:path>
          </a:pathLst>
        </a:custGeom>
        <a:noFill/>
        <a:ln w="28575" cap="flat" cmpd="sng" algn="ctr">
          <a:solidFill>
            <a:srgbClr val="FFC00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001696" y="1163474"/>
        <a:ext cx="31283" cy="6256"/>
      </dsp:txXfrm>
    </dsp:sp>
    <dsp:sp modelId="{5489AC78-441A-4BE8-8CD2-FC6E4A699FAA}">
      <dsp:nvSpPr>
        <dsp:cNvPr id="0" name=""/>
        <dsp:cNvSpPr/>
      </dsp:nvSpPr>
      <dsp:spPr>
        <a:xfrm>
          <a:off x="1274" y="350504"/>
          <a:ext cx="2720326" cy="16321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Calibri" panose="020F0502020204030204" pitchFamily="34" charset="0"/>
              <a:cs typeface="Calibri" panose="020F0502020204030204" pitchFamily="34" charset="0"/>
            </a:rPr>
            <a:t>Asesor genera </a:t>
          </a:r>
          <a:r>
            <a:rPr lang="es-ES" sz="1900" u="sng" kern="1200" dirty="0">
              <a:latin typeface="Calibri" panose="020F0502020204030204" pitchFamily="34" charset="0"/>
              <a:cs typeface="Calibri" panose="020F0502020204030204" pitchFamily="34" charset="0"/>
            </a:rPr>
            <a:t>incidente de suspensión por robo </a:t>
          </a:r>
          <a:r>
            <a:rPr lang="es-ES" sz="1900" kern="1200" dirty="0">
              <a:latin typeface="Calibri" panose="020F0502020204030204" pitchFamily="34" charset="0"/>
              <a:cs typeface="Calibri" panose="020F0502020204030204" pitchFamily="34" charset="0"/>
            </a:rPr>
            <a:t>en portal. </a:t>
          </a:r>
        </a:p>
      </dsp:txBody>
      <dsp:txXfrm>
        <a:off x="1274" y="350504"/>
        <a:ext cx="2720326" cy="1632195"/>
      </dsp:txXfrm>
    </dsp:sp>
    <dsp:sp modelId="{214CC558-CB70-404C-8D2B-C45B81DE8EF0}">
      <dsp:nvSpPr>
        <dsp:cNvPr id="0" name=""/>
        <dsp:cNvSpPr/>
      </dsp:nvSpPr>
      <dsp:spPr>
        <a:xfrm>
          <a:off x="1361437" y="1980900"/>
          <a:ext cx="3346001" cy="595075"/>
        </a:xfrm>
        <a:custGeom>
          <a:avLst/>
          <a:gdLst/>
          <a:ahLst/>
          <a:cxnLst/>
          <a:rect l="0" t="0" r="0" b="0"/>
          <a:pathLst>
            <a:path>
              <a:moveTo>
                <a:pt x="3346001" y="0"/>
              </a:moveTo>
              <a:lnTo>
                <a:pt x="3346001" y="314637"/>
              </a:lnTo>
              <a:lnTo>
                <a:pt x="0" y="314637"/>
              </a:lnTo>
              <a:lnTo>
                <a:pt x="0" y="595075"/>
              </a:lnTo>
            </a:path>
          </a:pathLst>
        </a:custGeom>
        <a:noFill/>
        <a:ln w="28575" cap="flat" cmpd="sng" algn="ctr">
          <a:solidFill>
            <a:srgbClr val="FFC00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2949338" y="2275309"/>
        <a:ext cx="170199" cy="6256"/>
      </dsp:txXfrm>
    </dsp:sp>
    <dsp:sp modelId="{A21B66DF-23C5-4B2F-8017-4DE2DDD54CB8}">
      <dsp:nvSpPr>
        <dsp:cNvPr id="0" name=""/>
        <dsp:cNvSpPr/>
      </dsp:nvSpPr>
      <dsp:spPr>
        <a:xfrm>
          <a:off x="3347275" y="350504"/>
          <a:ext cx="2720326" cy="163219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Calibri" panose="020F0502020204030204" pitchFamily="34" charset="0"/>
              <a:cs typeface="Calibri" panose="020F0502020204030204" pitchFamily="34" charset="0"/>
            </a:rPr>
            <a:t>Cliente firma </a:t>
          </a:r>
          <a:r>
            <a:rPr lang="es-ES" sz="1900" b="1" i="1" u="sng" kern="1200" dirty="0">
              <a:latin typeface="Calibri" panose="020F0502020204030204" pitchFamily="34" charset="0"/>
              <a:cs typeface="Calibri" panose="020F0502020204030204" pitchFamily="34" charset="0"/>
            </a:rPr>
            <a:t>anexo 135</a:t>
          </a:r>
          <a:r>
            <a:rPr lang="es-ES" sz="1900" kern="1200" dirty="0">
              <a:latin typeface="Calibri" panose="020F0502020204030204" pitchFamily="34" charset="0"/>
              <a:cs typeface="Calibri" panose="020F0502020204030204" pitchFamily="34" charset="0"/>
            </a:rPr>
            <a:t> para la suspensión (Se le entrega una copia en caso desee una constancia).</a:t>
          </a:r>
        </a:p>
      </dsp:txBody>
      <dsp:txXfrm>
        <a:off x="3347275" y="350504"/>
        <a:ext cx="2720326" cy="1632195"/>
      </dsp:txXfrm>
    </dsp:sp>
    <dsp:sp modelId="{8BB39705-2FD8-4148-AA8F-6280522FA1C4}">
      <dsp:nvSpPr>
        <dsp:cNvPr id="0" name=""/>
        <dsp:cNvSpPr/>
      </dsp:nvSpPr>
      <dsp:spPr>
        <a:xfrm>
          <a:off x="2719800" y="3378753"/>
          <a:ext cx="595075" cy="91440"/>
        </a:xfrm>
        <a:custGeom>
          <a:avLst/>
          <a:gdLst/>
          <a:ahLst/>
          <a:cxnLst/>
          <a:rect l="0" t="0" r="0" b="0"/>
          <a:pathLst>
            <a:path>
              <a:moveTo>
                <a:pt x="0" y="45720"/>
              </a:moveTo>
              <a:lnTo>
                <a:pt x="595075" y="45720"/>
              </a:lnTo>
            </a:path>
          </a:pathLst>
        </a:custGeom>
        <a:noFill/>
        <a:ln w="28575" cap="flat" cmpd="sng" algn="ctr">
          <a:solidFill>
            <a:srgbClr val="FFC00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001696" y="3421345"/>
        <a:ext cx="31283" cy="6256"/>
      </dsp:txXfrm>
    </dsp:sp>
    <dsp:sp modelId="{7501680A-5A3F-4CCF-88B7-F5D9B69A0096}">
      <dsp:nvSpPr>
        <dsp:cNvPr id="0" name=""/>
        <dsp:cNvSpPr/>
      </dsp:nvSpPr>
      <dsp:spPr>
        <a:xfrm>
          <a:off x="1274" y="2608375"/>
          <a:ext cx="2720326" cy="163219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Calibri" panose="020F0502020204030204" pitchFamily="34" charset="0"/>
              <a:cs typeface="Calibri" panose="020F0502020204030204" pitchFamily="34" charset="0"/>
            </a:rPr>
            <a:t>Ya ejecutada, asesor genera </a:t>
          </a:r>
          <a:r>
            <a:rPr lang="es-ES" sz="1900" u="sng" kern="1200" dirty="0">
              <a:latin typeface="Calibri" panose="020F0502020204030204" pitchFamily="34" charset="0"/>
              <a:cs typeface="Calibri" panose="020F0502020204030204" pitchFamily="34" charset="0"/>
            </a:rPr>
            <a:t>incidente y orden de reposición</a:t>
          </a:r>
          <a:r>
            <a:rPr lang="es-ES" sz="1900" kern="1200" dirty="0">
              <a:latin typeface="Calibri" panose="020F0502020204030204" pitchFamily="34" charset="0"/>
              <a:cs typeface="Calibri" panose="020F0502020204030204" pitchFamily="34" charset="0"/>
            </a:rPr>
            <a:t>.</a:t>
          </a:r>
        </a:p>
      </dsp:txBody>
      <dsp:txXfrm>
        <a:off x="1274" y="2608375"/>
        <a:ext cx="2720326" cy="1632195"/>
      </dsp:txXfrm>
    </dsp:sp>
    <dsp:sp modelId="{8D89B5D2-D155-402B-B65C-B9B5CA0C54A3}">
      <dsp:nvSpPr>
        <dsp:cNvPr id="0" name=""/>
        <dsp:cNvSpPr/>
      </dsp:nvSpPr>
      <dsp:spPr>
        <a:xfrm>
          <a:off x="3347275" y="2608375"/>
          <a:ext cx="2720326" cy="163219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Calibri" panose="020F0502020204030204" pitchFamily="34" charset="0"/>
              <a:cs typeface="Calibri" panose="020F0502020204030204" pitchFamily="34" charset="0"/>
            </a:rPr>
            <a:t>Ingresamos a la interfaz de CDM y reposición para </a:t>
          </a:r>
          <a:r>
            <a:rPr lang="es-ES" sz="1900" u="sng" kern="1200" dirty="0">
              <a:latin typeface="Calibri" panose="020F0502020204030204" pitchFamily="34" charset="0"/>
              <a:cs typeface="Calibri" panose="020F0502020204030204" pitchFamily="34" charset="0"/>
            </a:rPr>
            <a:t>activar la línea</a:t>
          </a:r>
          <a:r>
            <a:rPr lang="es-ES" sz="1900" kern="1200" dirty="0">
              <a:latin typeface="Calibri" panose="020F0502020204030204" pitchFamily="34" charset="0"/>
              <a:cs typeface="Calibri" panose="020F0502020204030204" pitchFamily="34" charset="0"/>
            </a:rPr>
            <a:t> del cliente.</a:t>
          </a:r>
        </a:p>
      </dsp:txBody>
      <dsp:txXfrm>
        <a:off x="3347275" y="2608375"/>
        <a:ext cx="2720326" cy="1632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E05-7EB7-4849-97FC-4B488AD5AE03}">
      <dsp:nvSpPr>
        <dsp:cNvPr id="0" name=""/>
        <dsp:cNvSpPr/>
      </dsp:nvSpPr>
      <dsp:spPr>
        <a:xfrm>
          <a:off x="2719800" y="1282151"/>
          <a:ext cx="595075" cy="91440"/>
        </a:xfrm>
        <a:custGeom>
          <a:avLst/>
          <a:gdLst/>
          <a:ahLst/>
          <a:cxnLst/>
          <a:rect l="0" t="0" r="0" b="0"/>
          <a:pathLst>
            <a:path>
              <a:moveTo>
                <a:pt x="0" y="45720"/>
              </a:moveTo>
              <a:lnTo>
                <a:pt x="314637" y="45720"/>
              </a:lnTo>
              <a:lnTo>
                <a:pt x="314637" y="66856"/>
              </a:lnTo>
              <a:lnTo>
                <a:pt x="595075" y="66856"/>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001687" y="1324742"/>
        <a:ext cx="31301" cy="6256"/>
      </dsp:txXfrm>
    </dsp:sp>
    <dsp:sp modelId="{5489AC78-441A-4BE8-8CD2-FC6E4A699FAA}">
      <dsp:nvSpPr>
        <dsp:cNvPr id="0" name=""/>
        <dsp:cNvSpPr/>
      </dsp:nvSpPr>
      <dsp:spPr>
        <a:xfrm>
          <a:off x="1274" y="511773"/>
          <a:ext cx="2720326" cy="16321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Asesor </a:t>
          </a:r>
          <a:r>
            <a:rPr lang="es-ES" sz="2000" u="sng" kern="1200" dirty="0">
              <a:latin typeface="Calibri" panose="020F0502020204030204" pitchFamily="34" charset="0"/>
              <a:cs typeface="Calibri" panose="020F0502020204030204" pitchFamily="34" charset="0"/>
            </a:rPr>
            <a:t>verifica estado de la línea </a:t>
          </a:r>
          <a:r>
            <a:rPr lang="es-ES" sz="2000" kern="1200" dirty="0">
              <a:latin typeface="Calibri" panose="020F0502020204030204" pitchFamily="34" charset="0"/>
              <a:cs typeface="Calibri" panose="020F0502020204030204" pitchFamily="34" charset="0"/>
            </a:rPr>
            <a:t>(si figura como suspendida por robo).</a:t>
          </a:r>
        </a:p>
      </dsp:txBody>
      <dsp:txXfrm>
        <a:off x="1274" y="511773"/>
        <a:ext cx="2720326" cy="1632195"/>
      </dsp:txXfrm>
    </dsp:sp>
    <dsp:sp modelId="{214CC558-CB70-404C-8D2B-C45B81DE8EF0}">
      <dsp:nvSpPr>
        <dsp:cNvPr id="0" name=""/>
        <dsp:cNvSpPr/>
      </dsp:nvSpPr>
      <dsp:spPr>
        <a:xfrm>
          <a:off x="3038219" y="2163305"/>
          <a:ext cx="1669219" cy="663872"/>
        </a:xfrm>
        <a:custGeom>
          <a:avLst/>
          <a:gdLst/>
          <a:ahLst/>
          <a:cxnLst/>
          <a:rect l="0" t="0" r="0" b="0"/>
          <a:pathLst>
            <a:path>
              <a:moveTo>
                <a:pt x="1669219" y="0"/>
              </a:moveTo>
              <a:lnTo>
                <a:pt x="1669219" y="349036"/>
              </a:lnTo>
              <a:lnTo>
                <a:pt x="0" y="349036"/>
              </a:lnTo>
              <a:lnTo>
                <a:pt x="0" y="663872"/>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827630" y="2492113"/>
        <a:ext cx="90396" cy="6256"/>
      </dsp:txXfrm>
    </dsp:sp>
    <dsp:sp modelId="{A21B66DF-23C5-4B2F-8017-4DE2DDD54CB8}">
      <dsp:nvSpPr>
        <dsp:cNvPr id="0" name=""/>
        <dsp:cNvSpPr/>
      </dsp:nvSpPr>
      <dsp:spPr>
        <a:xfrm>
          <a:off x="3347275" y="532910"/>
          <a:ext cx="2720326" cy="16321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Asesor </a:t>
          </a:r>
          <a:r>
            <a:rPr lang="es-ES" sz="2000" u="sng" kern="1200" dirty="0">
              <a:latin typeface="Calibri" panose="020F0502020204030204" pitchFamily="34" charset="0"/>
              <a:cs typeface="Calibri" panose="020F0502020204030204" pitchFamily="34" charset="0"/>
            </a:rPr>
            <a:t>genera incidente y orden de reposición por robo</a:t>
          </a:r>
          <a:r>
            <a:rPr lang="es-ES" sz="2000" kern="1200" dirty="0">
              <a:latin typeface="Calibri" panose="020F0502020204030204" pitchFamily="34" charset="0"/>
              <a:cs typeface="Calibri" panose="020F0502020204030204" pitchFamily="34" charset="0"/>
            </a:rPr>
            <a:t>.</a:t>
          </a:r>
        </a:p>
      </dsp:txBody>
      <dsp:txXfrm>
        <a:off x="3347275" y="532910"/>
        <a:ext cx="2720326" cy="1632195"/>
      </dsp:txXfrm>
    </dsp:sp>
    <dsp:sp modelId="{8D89B5D2-D155-402B-B65C-B9B5CA0C54A3}">
      <dsp:nvSpPr>
        <dsp:cNvPr id="0" name=""/>
        <dsp:cNvSpPr/>
      </dsp:nvSpPr>
      <dsp:spPr>
        <a:xfrm>
          <a:off x="1014024" y="2859578"/>
          <a:ext cx="4048389" cy="16321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Ingresamos a la interfaz de CDM y reposición para </a:t>
          </a:r>
          <a:r>
            <a:rPr lang="es-ES" sz="2000" u="sng" kern="1200" dirty="0">
              <a:latin typeface="Calibri" panose="020F0502020204030204" pitchFamily="34" charset="0"/>
              <a:cs typeface="Calibri" panose="020F0502020204030204" pitchFamily="34" charset="0"/>
            </a:rPr>
            <a:t>activar la línea </a:t>
          </a:r>
          <a:r>
            <a:rPr lang="es-ES" sz="2000" kern="1200" dirty="0">
              <a:latin typeface="Calibri" panose="020F0502020204030204" pitchFamily="34" charset="0"/>
              <a:cs typeface="Calibri" panose="020F0502020204030204" pitchFamily="34" charset="0"/>
            </a:rPr>
            <a:t>del cliente.</a:t>
          </a:r>
        </a:p>
      </dsp:txBody>
      <dsp:txXfrm>
        <a:off x="1014024" y="2859578"/>
        <a:ext cx="4048389" cy="1632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E05-7EB7-4849-97FC-4B488AD5AE03}">
      <dsp:nvSpPr>
        <dsp:cNvPr id="0" name=""/>
        <dsp:cNvSpPr/>
      </dsp:nvSpPr>
      <dsp:spPr>
        <a:xfrm>
          <a:off x="2719800" y="1282151"/>
          <a:ext cx="595075" cy="91440"/>
        </a:xfrm>
        <a:custGeom>
          <a:avLst/>
          <a:gdLst/>
          <a:ahLst/>
          <a:cxnLst/>
          <a:rect l="0" t="0" r="0" b="0"/>
          <a:pathLst>
            <a:path>
              <a:moveTo>
                <a:pt x="0" y="45720"/>
              </a:moveTo>
              <a:lnTo>
                <a:pt x="314637" y="45720"/>
              </a:lnTo>
              <a:lnTo>
                <a:pt x="314637" y="48968"/>
              </a:lnTo>
              <a:lnTo>
                <a:pt x="595075" y="48968"/>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001695" y="1324742"/>
        <a:ext cx="31284" cy="6256"/>
      </dsp:txXfrm>
    </dsp:sp>
    <dsp:sp modelId="{5489AC78-441A-4BE8-8CD2-FC6E4A699FAA}">
      <dsp:nvSpPr>
        <dsp:cNvPr id="0" name=""/>
        <dsp:cNvSpPr/>
      </dsp:nvSpPr>
      <dsp:spPr>
        <a:xfrm>
          <a:off x="1274" y="511773"/>
          <a:ext cx="2720326" cy="16321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Asesor </a:t>
          </a:r>
          <a:r>
            <a:rPr lang="es-ES" sz="2000" u="sng" kern="1200" dirty="0">
              <a:latin typeface="Calibri" panose="020F0502020204030204" pitchFamily="34" charset="0"/>
              <a:cs typeface="Calibri" panose="020F0502020204030204" pitchFamily="34" charset="0"/>
            </a:rPr>
            <a:t>verifica estado de la línea </a:t>
          </a:r>
          <a:r>
            <a:rPr lang="es-ES" sz="2000" kern="1200" dirty="0">
              <a:latin typeface="Calibri" panose="020F0502020204030204" pitchFamily="34" charset="0"/>
              <a:cs typeface="Calibri" panose="020F0502020204030204" pitchFamily="34" charset="0"/>
            </a:rPr>
            <a:t>(si figura como suspendida por robo).</a:t>
          </a:r>
        </a:p>
      </dsp:txBody>
      <dsp:txXfrm>
        <a:off x="1274" y="511773"/>
        <a:ext cx="2720326" cy="1632195"/>
      </dsp:txXfrm>
    </dsp:sp>
    <dsp:sp modelId="{214CC558-CB70-404C-8D2B-C45B81DE8EF0}">
      <dsp:nvSpPr>
        <dsp:cNvPr id="0" name=""/>
        <dsp:cNvSpPr/>
      </dsp:nvSpPr>
      <dsp:spPr>
        <a:xfrm>
          <a:off x="3038219" y="2145417"/>
          <a:ext cx="1669219" cy="681760"/>
        </a:xfrm>
        <a:custGeom>
          <a:avLst/>
          <a:gdLst/>
          <a:ahLst/>
          <a:cxnLst/>
          <a:rect l="0" t="0" r="0" b="0"/>
          <a:pathLst>
            <a:path>
              <a:moveTo>
                <a:pt x="1669219" y="0"/>
              </a:moveTo>
              <a:lnTo>
                <a:pt x="1669219" y="357980"/>
              </a:lnTo>
              <a:lnTo>
                <a:pt x="0" y="357980"/>
              </a:lnTo>
              <a:lnTo>
                <a:pt x="0" y="68176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latin typeface="Calibri" panose="020F0502020204030204" pitchFamily="34" charset="0"/>
            <a:cs typeface="Calibri" panose="020F0502020204030204" pitchFamily="34" charset="0"/>
          </a:endParaRPr>
        </a:p>
      </dsp:txBody>
      <dsp:txXfrm>
        <a:off x="3827457" y="2483169"/>
        <a:ext cx="90743" cy="6256"/>
      </dsp:txXfrm>
    </dsp:sp>
    <dsp:sp modelId="{A21B66DF-23C5-4B2F-8017-4DE2DDD54CB8}">
      <dsp:nvSpPr>
        <dsp:cNvPr id="0" name=""/>
        <dsp:cNvSpPr/>
      </dsp:nvSpPr>
      <dsp:spPr>
        <a:xfrm>
          <a:off x="3347275" y="515021"/>
          <a:ext cx="2720326" cy="163219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Asesor </a:t>
          </a:r>
          <a:r>
            <a:rPr lang="es-ES" sz="2000" u="sng" kern="1200" dirty="0">
              <a:latin typeface="Calibri" panose="020F0502020204030204" pitchFamily="34" charset="0"/>
              <a:cs typeface="Calibri" panose="020F0502020204030204" pitchFamily="34" charset="0"/>
            </a:rPr>
            <a:t>genera incidente y orden de renovación con VEP.</a:t>
          </a:r>
        </a:p>
      </dsp:txBody>
      <dsp:txXfrm>
        <a:off x="3347275" y="515021"/>
        <a:ext cx="2720326" cy="1632195"/>
      </dsp:txXfrm>
    </dsp:sp>
    <dsp:sp modelId="{8D89B5D2-D155-402B-B65C-B9B5CA0C54A3}">
      <dsp:nvSpPr>
        <dsp:cNvPr id="0" name=""/>
        <dsp:cNvSpPr/>
      </dsp:nvSpPr>
      <dsp:spPr>
        <a:xfrm>
          <a:off x="1014024" y="2859578"/>
          <a:ext cx="4048389" cy="16321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Ingresamos a la interfaz de CDM y reposición para </a:t>
          </a:r>
          <a:r>
            <a:rPr lang="es-ES" sz="2000" u="sng" kern="1200" dirty="0">
              <a:latin typeface="Calibri" panose="020F0502020204030204" pitchFamily="34" charset="0"/>
              <a:cs typeface="Calibri" panose="020F0502020204030204" pitchFamily="34" charset="0"/>
            </a:rPr>
            <a:t>activar la línea del cliente.</a:t>
          </a:r>
          <a:endParaRPr lang="es-ES" sz="2000" kern="1200" dirty="0">
            <a:latin typeface="Calibri" panose="020F0502020204030204" pitchFamily="34" charset="0"/>
            <a:cs typeface="Calibri" panose="020F0502020204030204" pitchFamily="34" charset="0"/>
          </a:endParaRPr>
        </a:p>
      </dsp:txBody>
      <dsp:txXfrm>
        <a:off x="1014024" y="2859578"/>
        <a:ext cx="4048389" cy="1632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581E5-4E94-4C7E-8FEA-4E70173DE58A}">
      <dsp:nvSpPr>
        <dsp:cNvPr id="0" name=""/>
        <dsp:cNvSpPr/>
      </dsp:nvSpPr>
      <dsp:spPr>
        <a:xfrm>
          <a:off x="84478" y="62"/>
          <a:ext cx="2753970" cy="121719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Calibri" panose="020F0502020204030204" pitchFamily="34" charset="0"/>
              <a:cs typeface="Calibri" panose="020F0502020204030204" pitchFamily="34" charset="0"/>
            </a:rPr>
            <a:t>Titular solicita retiro de su equipo de black list</a:t>
          </a:r>
        </a:p>
      </dsp:txBody>
      <dsp:txXfrm>
        <a:off x="120128" y="35712"/>
        <a:ext cx="2682670" cy="1145897"/>
      </dsp:txXfrm>
    </dsp:sp>
    <dsp:sp modelId="{872C210D-6FE3-45B4-9342-1F73E0E9A373}">
      <dsp:nvSpPr>
        <dsp:cNvPr id="0" name=""/>
        <dsp:cNvSpPr/>
      </dsp:nvSpPr>
      <dsp:spPr>
        <a:xfrm>
          <a:off x="3016971" y="357107"/>
          <a:ext cx="430076" cy="50310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dirty="0">
            <a:latin typeface="Calibri" panose="020F0502020204030204" pitchFamily="34" charset="0"/>
            <a:cs typeface="Calibri" panose="020F0502020204030204" pitchFamily="34" charset="0"/>
          </a:endParaRPr>
        </a:p>
      </dsp:txBody>
      <dsp:txXfrm>
        <a:off x="3016971" y="457729"/>
        <a:ext cx="301053" cy="301864"/>
      </dsp:txXfrm>
    </dsp:sp>
    <dsp:sp modelId="{126272C4-2B56-4A19-8EE2-D43DF8825EB5}">
      <dsp:nvSpPr>
        <dsp:cNvPr id="0" name=""/>
        <dsp:cNvSpPr/>
      </dsp:nvSpPr>
      <dsp:spPr>
        <a:xfrm>
          <a:off x="3649914" y="62"/>
          <a:ext cx="2398244" cy="121719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Asesor atiende solicitud y valida identidad del titular por biométrico</a:t>
          </a:r>
        </a:p>
      </dsp:txBody>
      <dsp:txXfrm>
        <a:off x="3685564" y="35712"/>
        <a:ext cx="2326944" cy="1145897"/>
      </dsp:txXfrm>
    </dsp:sp>
    <dsp:sp modelId="{C8386AF6-F203-42FC-870E-3F551DA3AF05}">
      <dsp:nvSpPr>
        <dsp:cNvPr id="0" name=""/>
        <dsp:cNvSpPr/>
      </dsp:nvSpPr>
      <dsp:spPr>
        <a:xfrm rot="6026812">
          <a:off x="4445595" y="1359266"/>
          <a:ext cx="437325" cy="50310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dirty="0">
            <a:latin typeface="Calibri" panose="020F0502020204030204" pitchFamily="34" charset="0"/>
            <a:cs typeface="Calibri" panose="020F0502020204030204" pitchFamily="34" charset="0"/>
          </a:endParaRPr>
        </a:p>
      </dsp:txBody>
      <dsp:txXfrm rot="-5400000">
        <a:off x="4525220" y="1393245"/>
        <a:ext cx="301864" cy="306128"/>
      </dsp:txXfrm>
    </dsp:sp>
    <dsp:sp modelId="{3D5F3AC4-BF27-499E-A648-AEFD6BB913E3}">
      <dsp:nvSpPr>
        <dsp:cNvPr id="0" name=""/>
        <dsp:cNvSpPr/>
      </dsp:nvSpPr>
      <dsp:spPr>
        <a:xfrm>
          <a:off x="2901824" y="2028725"/>
          <a:ext cx="3146334" cy="121719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Asesor solicita equipo físico al cliente para validar que el IMEI interno coincida con el IMEI externo del equipo (*#06#)</a:t>
          </a:r>
        </a:p>
      </dsp:txBody>
      <dsp:txXfrm>
        <a:off x="2937474" y="2064375"/>
        <a:ext cx="3075034" cy="1145897"/>
      </dsp:txXfrm>
    </dsp:sp>
    <dsp:sp modelId="{1D045B55-B1F5-4B0E-BA53-54614C88A1A6}">
      <dsp:nvSpPr>
        <dsp:cNvPr id="0" name=""/>
        <dsp:cNvSpPr/>
      </dsp:nvSpPr>
      <dsp:spPr>
        <a:xfrm rot="10800000">
          <a:off x="2293225" y="2385770"/>
          <a:ext cx="430076" cy="50310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dirty="0">
            <a:latin typeface="Calibri" panose="020F0502020204030204" pitchFamily="34" charset="0"/>
            <a:cs typeface="Calibri" panose="020F0502020204030204" pitchFamily="34" charset="0"/>
          </a:endParaRPr>
        </a:p>
      </dsp:txBody>
      <dsp:txXfrm rot="10800000">
        <a:off x="2422248" y="2486392"/>
        <a:ext cx="301053" cy="301864"/>
      </dsp:txXfrm>
    </dsp:sp>
    <dsp:sp modelId="{BB6C0B99-8849-4E36-B466-B2EB2EB6CAF6}">
      <dsp:nvSpPr>
        <dsp:cNvPr id="0" name=""/>
        <dsp:cNvSpPr/>
      </dsp:nvSpPr>
      <dsp:spPr>
        <a:xfrm>
          <a:off x="61696" y="2028725"/>
          <a:ext cx="2028662" cy="121719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Asesor genera incidente de retiro de black list en portal</a:t>
          </a:r>
        </a:p>
      </dsp:txBody>
      <dsp:txXfrm>
        <a:off x="97346" y="2064375"/>
        <a:ext cx="1957362" cy="1145897"/>
      </dsp:txXfrm>
    </dsp:sp>
    <dsp:sp modelId="{476864C9-9088-4333-AD19-B9F80FA8885B}">
      <dsp:nvSpPr>
        <dsp:cNvPr id="0" name=""/>
        <dsp:cNvSpPr/>
      </dsp:nvSpPr>
      <dsp:spPr>
        <a:xfrm rot="3972223">
          <a:off x="1282936" y="3387929"/>
          <a:ext cx="470036" cy="50310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ES" sz="1100" kern="1200" dirty="0">
            <a:latin typeface="Calibri" panose="020F0502020204030204" pitchFamily="34" charset="0"/>
            <a:cs typeface="Calibri" panose="020F0502020204030204" pitchFamily="34" charset="0"/>
          </a:endParaRPr>
        </a:p>
      </dsp:txBody>
      <dsp:txXfrm rot="-5400000">
        <a:off x="1338574" y="3410459"/>
        <a:ext cx="301864" cy="329025"/>
      </dsp:txXfrm>
    </dsp:sp>
    <dsp:sp modelId="{145FADCF-AA70-4E8B-8DE4-EBC4AF4FEE9C}">
      <dsp:nvSpPr>
        <dsp:cNvPr id="0" name=""/>
        <dsp:cNvSpPr/>
      </dsp:nvSpPr>
      <dsp:spPr>
        <a:xfrm>
          <a:off x="61696" y="4057388"/>
          <a:ext cx="3817841" cy="1217197"/>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Calibri" panose="020F0502020204030204" pitchFamily="34" charset="0"/>
              <a:cs typeface="Calibri" panose="020F0502020204030204" pitchFamily="34" charset="0"/>
            </a:rPr>
            <a:t>Asesor asocia el nuevo SIM del chip con el IMEI del equipo en BSCS (TP) o correo a aprovisionamiento (TPF)</a:t>
          </a:r>
        </a:p>
      </dsp:txBody>
      <dsp:txXfrm>
        <a:off x="97346" y="4093038"/>
        <a:ext cx="3746541" cy="11458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E93DE-6C66-4FAE-BA1D-3306224E599B}" type="datetimeFigureOut">
              <a:rPr lang="es-PE" smtClean="0"/>
              <a:t>16/10/2017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C8D1-A1CF-4FA3-94E4-51F9A0014E49}" type="slidenum">
              <a:rPr lang="es-PE" smtClean="0"/>
              <a:t>‹Nº›</a:t>
            </a:fld>
            <a:endParaRPr lang="es-PE"/>
          </a:p>
        </p:txBody>
      </p:sp>
    </p:spTree>
    <p:extLst>
      <p:ext uri="{BB962C8B-B14F-4D97-AF65-F5344CB8AC3E}">
        <p14:creationId xmlns:p14="http://schemas.microsoft.com/office/powerpoint/2010/main" val="292511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4</a:t>
            </a:fld>
            <a:endParaRPr lang="es-PE"/>
          </a:p>
        </p:txBody>
      </p:sp>
    </p:spTree>
    <p:extLst>
      <p:ext uri="{BB962C8B-B14F-4D97-AF65-F5344CB8AC3E}">
        <p14:creationId xmlns:p14="http://schemas.microsoft.com/office/powerpoint/2010/main" val="1353379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5</a:t>
            </a:fld>
            <a:endParaRPr lang="es-PE"/>
          </a:p>
        </p:txBody>
      </p:sp>
    </p:spTree>
    <p:extLst>
      <p:ext uri="{BB962C8B-B14F-4D97-AF65-F5344CB8AC3E}">
        <p14:creationId xmlns:p14="http://schemas.microsoft.com/office/powerpoint/2010/main" val="137286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6</a:t>
            </a:fld>
            <a:endParaRPr lang="es-PE"/>
          </a:p>
        </p:txBody>
      </p:sp>
    </p:spTree>
    <p:extLst>
      <p:ext uri="{BB962C8B-B14F-4D97-AF65-F5344CB8AC3E}">
        <p14:creationId xmlns:p14="http://schemas.microsoft.com/office/powerpoint/2010/main" val="2664235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9</a:t>
            </a:fld>
            <a:endParaRPr lang="es-PE"/>
          </a:p>
        </p:txBody>
      </p:sp>
    </p:spTree>
    <p:extLst>
      <p:ext uri="{BB962C8B-B14F-4D97-AF65-F5344CB8AC3E}">
        <p14:creationId xmlns:p14="http://schemas.microsoft.com/office/powerpoint/2010/main" val="316985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12</a:t>
            </a:fld>
            <a:endParaRPr lang="es-PE"/>
          </a:p>
        </p:txBody>
      </p:sp>
    </p:spTree>
    <p:extLst>
      <p:ext uri="{BB962C8B-B14F-4D97-AF65-F5344CB8AC3E}">
        <p14:creationId xmlns:p14="http://schemas.microsoft.com/office/powerpoint/2010/main" val="312258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13</a:t>
            </a:fld>
            <a:endParaRPr lang="es-PE"/>
          </a:p>
        </p:txBody>
      </p:sp>
    </p:spTree>
    <p:extLst>
      <p:ext uri="{BB962C8B-B14F-4D97-AF65-F5344CB8AC3E}">
        <p14:creationId xmlns:p14="http://schemas.microsoft.com/office/powerpoint/2010/main" val="98042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D9F3C8D1-A1CF-4FA3-94E4-51F9A0014E49}" type="slidenum">
              <a:rPr lang="es-PE" smtClean="0"/>
              <a:t>15</a:t>
            </a:fld>
            <a:endParaRPr lang="es-PE"/>
          </a:p>
        </p:txBody>
      </p:sp>
    </p:spTree>
    <p:extLst>
      <p:ext uri="{BB962C8B-B14F-4D97-AF65-F5344CB8AC3E}">
        <p14:creationId xmlns:p14="http://schemas.microsoft.com/office/powerpoint/2010/main" val="1474097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y Tema">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718154"/>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sp>
        <p:nvSpPr>
          <p:cNvPr id="3" name="Subtítulo 2"/>
          <p:cNvSpPr>
            <a:spLocks noGrp="1"/>
          </p:cNvSpPr>
          <p:nvPr>
            <p:ph type="subTitle" idx="1" hasCustomPrompt="1"/>
          </p:nvPr>
        </p:nvSpPr>
        <p:spPr>
          <a:xfrm>
            <a:off x="4281713" y="3556000"/>
            <a:ext cx="7536213" cy="595774"/>
          </a:xfrm>
          <a:prstGeom prst="rect">
            <a:avLst/>
          </a:prstGeom>
        </p:spPr>
        <p:txBody>
          <a:bodyPr anchor="ctr">
            <a:normAutofit/>
          </a:bodyPr>
          <a:lstStyle>
            <a:lvl1pPr marL="0" indent="0" algn="ctr">
              <a:buNone/>
              <a:defRPr sz="4400" b="0">
                <a:solidFill>
                  <a:schemeClr val="tx1">
                    <a:lumMod val="65000"/>
                    <a:lumOff val="3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Tema</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253642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ulo">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999449"/>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411009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ar y Texto">
    <p:spTree>
      <p:nvGrpSpPr>
        <p:cNvPr id="1" name=""/>
        <p:cNvGrpSpPr/>
        <p:nvPr/>
      </p:nvGrpSpPr>
      <p:grpSpPr>
        <a:xfrm>
          <a:off x="0" y="0"/>
          <a:ext cx="0" cy="0"/>
          <a:chOff x="0" y="0"/>
          <a:chExt cx="0" cy="0"/>
        </a:xfrm>
      </p:grpSpPr>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dirty="0"/>
              <a:t>Haga clic para modificar el estilo de título del patrón</a:t>
            </a:r>
            <a:endParaRPr lang="es-PE" dirty="0"/>
          </a:p>
        </p:txBody>
      </p:sp>
      <p:sp>
        <p:nvSpPr>
          <p:cNvPr id="3" name="Marcador de contenido 2"/>
          <p:cNvSpPr>
            <a:spLocks noGrp="1"/>
          </p:cNvSpPr>
          <p:nvPr>
            <p:ph idx="1" hasCustomPrompt="1"/>
          </p:nvPr>
        </p:nvSpPr>
        <p:spPr>
          <a:xfrm>
            <a:off x="838200" y="1274082"/>
            <a:ext cx="10515600" cy="4351338"/>
          </a:xfrm>
          <a:prstGeom prst="rect">
            <a:avLst/>
          </a:prstGeom>
        </p:spPr>
        <p:txBody>
          <a:bodyPr/>
          <a:lstStyle>
            <a:lvl1pPr marL="0" indent="0">
              <a:buNone/>
              <a:defRPr sz="1800">
                <a:solidFill>
                  <a:srgbClr val="5856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Texto</a:t>
            </a:r>
            <a:endParaRPr lang="es-PE" dirty="0"/>
          </a:p>
        </p:txBody>
      </p:sp>
      <p:sp>
        <p:nvSpPr>
          <p:cNvPr id="4" name="Marcador de fecha 3"/>
          <p:cNvSpPr>
            <a:spLocks noGrp="1"/>
          </p:cNvSpPr>
          <p:nvPr>
            <p:ph type="dt" sz="half" idx="10"/>
          </p:nvPr>
        </p:nvSpPr>
        <p:spPr/>
        <p:txBody>
          <a:bodyPr/>
          <a:lstStyle/>
          <a:p>
            <a:fld id="{EA24A45E-4DF3-436E-ADD1-0859F2406FA1}" type="datetime1">
              <a:rPr lang="es-PE" smtClean="0"/>
              <a:t>16/10/2017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C56CC7D-4E22-4477-9688-EF00342B1DA1}" type="slidenum">
              <a:rPr lang="es-PE" smtClean="0"/>
              <a:t>‹Nº›</a:t>
            </a:fld>
            <a:endParaRPr lang="es-PE"/>
          </a:p>
        </p:txBody>
      </p:sp>
      <p:pic>
        <p:nvPicPr>
          <p:cNvPr id="7" name="Imagen 6"/>
          <p:cNvPicPr>
            <a:picLocks noChangeAspect="1"/>
          </p:cNvPicPr>
          <p:nvPr/>
        </p:nvPicPr>
        <p:blipFill>
          <a:blip r:embed="rId2"/>
          <a:stretch>
            <a:fillRect/>
          </a:stretch>
        </p:blipFill>
        <p:spPr>
          <a:xfrm>
            <a:off x="611188" y="555315"/>
            <a:ext cx="406400" cy="424934"/>
          </a:xfrm>
          <a:prstGeom prst="rect">
            <a:avLst/>
          </a:prstGeom>
        </p:spPr>
      </p:pic>
    </p:spTree>
    <p:extLst>
      <p:ext uri="{BB962C8B-B14F-4D97-AF65-F5344CB8AC3E}">
        <p14:creationId xmlns:p14="http://schemas.microsoft.com/office/powerpoint/2010/main" val="228731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ular">
    <p:spTree>
      <p:nvGrpSpPr>
        <p:cNvPr id="1" name=""/>
        <p:cNvGrpSpPr/>
        <p:nvPr/>
      </p:nvGrpSpPr>
      <p:grpSpPr>
        <a:xfrm>
          <a:off x="0" y="0"/>
          <a:ext cx="0" cy="0"/>
          <a:chOff x="0" y="0"/>
          <a:chExt cx="0" cy="0"/>
        </a:xfrm>
      </p:grpSpPr>
      <p:sp>
        <p:nvSpPr>
          <p:cNvPr id="2" name="Título 1"/>
          <p:cNvSpPr>
            <a:spLocks noGrp="1"/>
          </p:cNvSpPr>
          <p:nvPr>
            <p:ph type="title"/>
          </p:nvPr>
        </p:nvSpPr>
        <p:spPr>
          <a:xfrm>
            <a:off x="1157515" y="494619"/>
            <a:ext cx="10196285" cy="546326"/>
          </a:xfrm>
          <a:prstGeom prst="rect">
            <a:avLst/>
          </a:prstGeom>
        </p:spPr>
        <p:txBody>
          <a:bodyPr anchor="ctr"/>
          <a:lstStyle>
            <a:lvl1pPr>
              <a:defRPr sz="4400">
                <a:solidFill>
                  <a:srgbClr val="8DC63F"/>
                </a:solidFill>
                <a:latin typeface="+mn-lt"/>
              </a:defRPr>
            </a:lvl1pPr>
          </a:lstStyle>
          <a:p>
            <a:r>
              <a:rPr lang="es-ES" dirty="0"/>
              <a:t>Haga clic para modificar el estilo de título del patrón</a:t>
            </a:r>
            <a:endParaRPr lang="es-PE" dirty="0"/>
          </a:p>
        </p:txBody>
      </p:sp>
      <p:sp>
        <p:nvSpPr>
          <p:cNvPr id="4" name="Marcador de fecha 3"/>
          <p:cNvSpPr>
            <a:spLocks noGrp="1"/>
          </p:cNvSpPr>
          <p:nvPr>
            <p:ph type="dt" sz="half" idx="10"/>
          </p:nvPr>
        </p:nvSpPr>
        <p:spPr/>
        <p:txBody>
          <a:bodyPr/>
          <a:lstStyle/>
          <a:p>
            <a:fld id="{B0156D26-7633-48EB-B132-11519EC7FBD9}" type="datetime1">
              <a:rPr lang="es-PE" smtClean="0"/>
              <a:t>16/10/2017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C56CC7D-4E22-4477-9688-EF00342B1DA1}" type="slidenum">
              <a:rPr lang="es-PE" smtClean="0"/>
              <a:t>‹Nº›</a:t>
            </a:fld>
            <a:endParaRPr lang="es-PE"/>
          </a:p>
        </p:txBody>
      </p:sp>
      <p:pic>
        <p:nvPicPr>
          <p:cNvPr id="7" name="Imagen 6"/>
          <p:cNvPicPr>
            <a:picLocks noChangeAspect="1"/>
          </p:cNvPicPr>
          <p:nvPr/>
        </p:nvPicPr>
        <p:blipFill>
          <a:blip r:embed="rId2"/>
          <a:stretch>
            <a:fillRect/>
          </a:stretch>
        </p:blipFill>
        <p:spPr>
          <a:xfrm>
            <a:off x="611188" y="555315"/>
            <a:ext cx="406400" cy="424934"/>
          </a:xfrm>
          <a:prstGeom prst="rect">
            <a:avLst/>
          </a:prstGeom>
        </p:spPr>
      </p:pic>
    </p:spTree>
    <p:extLst>
      <p:ext uri="{BB962C8B-B14F-4D97-AF65-F5344CB8AC3E}">
        <p14:creationId xmlns:p14="http://schemas.microsoft.com/office/powerpoint/2010/main" val="1566312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bjet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77AA6-B05C-4F4C-96C0-AA4A489B8D32}" type="datetime1">
              <a:rPr lang="es-PE" smtClean="0"/>
              <a:t>16/10/2017</a:t>
            </a:fld>
            <a:endParaRPr lang="es-PE"/>
          </a:p>
        </p:txBody>
      </p:sp>
      <p:sp>
        <p:nvSpPr>
          <p:cNvPr id="5" name="Marcador de pie de página 4"/>
          <p:cNvSpPr>
            <a:spLocks noGrp="1"/>
          </p:cNvSpPr>
          <p:nvPr>
            <p:ph type="ftr" sz="quarter" idx="11"/>
          </p:nvPr>
        </p:nvSpPr>
        <p:spPr/>
        <p:txBody>
          <a:bodyPr/>
          <a:lstStyle/>
          <a:p>
            <a:endParaRPr lang="es-PE"/>
          </a:p>
        </p:txBody>
      </p:sp>
      <p:sp>
        <p:nvSpPr>
          <p:cNvPr id="6" name="Marcador de número de diapositiva 5"/>
          <p:cNvSpPr>
            <a:spLocks noGrp="1"/>
          </p:cNvSpPr>
          <p:nvPr>
            <p:ph type="sldNum" sz="quarter" idx="12"/>
          </p:nvPr>
        </p:nvSpPr>
        <p:spPr/>
        <p:txBody>
          <a:bodyPr/>
          <a:lstStyle/>
          <a:p>
            <a:fld id="{3C56CC7D-4E22-4477-9688-EF00342B1DA1}" type="slidenum">
              <a:rPr lang="es-PE" smtClean="0"/>
              <a:t>‹Nº›</a:t>
            </a:fld>
            <a:endParaRPr lang="es-PE"/>
          </a:p>
        </p:txBody>
      </p:sp>
      <p:pic>
        <p:nvPicPr>
          <p:cNvPr id="7" name="Imagen 6"/>
          <p:cNvPicPr>
            <a:picLocks noChangeAspect="1"/>
          </p:cNvPicPr>
          <p:nvPr/>
        </p:nvPicPr>
        <p:blipFill>
          <a:blip r:embed="rId2"/>
          <a:stretch>
            <a:fillRect/>
          </a:stretch>
        </p:blipFill>
        <p:spPr>
          <a:xfrm>
            <a:off x="611188" y="555315"/>
            <a:ext cx="406400" cy="424934"/>
          </a:xfrm>
          <a:prstGeom prst="rect">
            <a:avLst/>
          </a:prstGeom>
        </p:spPr>
      </p:pic>
    </p:spTree>
    <p:extLst>
      <p:ext uri="{BB962C8B-B14F-4D97-AF65-F5344CB8AC3E}">
        <p14:creationId xmlns:p14="http://schemas.microsoft.com/office/powerpoint/2010/main" val="230885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C56CC7D-4E22-4477-9688-EF00342B1DA1}" type="slidenum">
              <a:rPr lang="es-PE" smtClean="0"/>
              <a:t>‹Nº›</a:t>
            </a:fld>
            <a:endParaRPr lang="es-PE"/>
          </a:p>
        </p:txBody>
      </p:sp>
    </p:spTree>
    <p:extLst>
      <p:ext uri="{BB962C8B-B14F-4D97-AF65-F5344CB8AC3E}">
        <p14:creationId xmlns:p14="http://schemas.microsoft.com/office/powerpoint/2010/main" val="515085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28121"/>
            <a:ext cx="11684000" cy="6328229"/>
          </a:xfrm>
          <a:prstGeom prst="rect">
            <a:avLst/>
          </a:prstGeom>
        </p:spPr>
      </p:pic>
      <p:sp>
        <p:nvSpPr>
          <p:cNvPr id="6" name="Marcador de número de diapositiva 5"/>
          <p:cNvSpPr>
            <a:spLocks noGrp="1"/>
          </p:cNvSpPr>
          <p:nvPr>
            <p:ph type="sldNum" sz="quarter" idx="12"/>
          </p:nvPr>
        </p:nvSpPr>
        <p:spPr>
          <a:xfrm>
            <a:off x="418241" y="6585547"/>
            <a:ext cx="788517" cy="365125"/>
          </a:xfrm>
          <a:prstGeom prst="rect">
            <a:avLst/>
          </a:prstGeom>
        </p:spPr>
        <p:txBody>
          <a:bodyPr/>
          <a:lstStyle>
            <a:lvl1pPr>
              <a:defRPr sz="1200">
                <a:solidFill>
                  <a:schemeClr val="bg1"/>
                </a:solidFill>
                <a:latin typeface="Calibri" panose="020F0502020204030204" pitchFamily="34" charset="0"/>
                <a:cs typeface="Calibri" panose="020F0502020204030204" pitchFamily="34" charset="0"/>
              </a:defRPr>
            </a:lvl1pPr>
          </a:lstStyle>
          <a:p>
            <a:fld id="{6EECEBCF-4107-4678-AA57-D56CB452EE8D}" type="slidenum">
              <a:rPr lang="es-PE" smtClean="0"/>
              <a:pPr/>
              <a:t>‹Nº›</a:t>
            </a:fld>
            <a:endParaRPr lang="es-PE" dirty="0"/>
          </a:p>
        </p:txBody>
      </p:sp>
    </p:spTree>
    <p:extLst>
      <p:ext uri="{BB962C8B-B14F-4D97-AF65-F5344CB8AC3E}">
        <p14:creationId xmlns:p14="http://schemas.microsoft.com/office/powerpoint/2010/main" val="1296717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Marcador de fecha 3"/>
          <p:cNvSpPr>
            <a:spLocks noGrp="1"/>
          </p:cNvSpPr>
          <p:nvPr>
            <p:ph type="dt" sz="half" idx="2"/>
          </p:nvPr>
        </p:nvSpPr>
        <p:spPr>
          <a:xfrm>
            <a:off x="838200" y="6560456"/>
            <a:ext cx="2743200" cy="233589"/>
          </a:xfrm>
          <a:prstGeom prst="rect">
            <a:avLst/>
          </a:prstGeom>
        </p:spPr>
        <p:txBody>
          <a:bodyPr vert="horz" lIns="91440" tIns="45720" rIns="91440" bIns="45720" rtlCol="0" anchor="ctr"/>
          <a:lstStyle>
            <a:lvl1pPr algn="l">
              <a:defRPr sz="1200">
                <a:solidFill>
                  <a:schemeClr val="tx1">
                    <a:tint val="75000"/>
                  </a:schemeClr>
                </a:solidFill>
              </a:defRPr>
            </a:lvl1pPr>
          </a:lstStyle>
          <a:p>
            <a:fld id="{C08EF74C-D6B5-4FF8-8D7D-7F251C988447}" type="datetime1">
              <a:rPr lang="es-PE" smtClean="0"/>
              <a:t>16/10/2017</a:t>
            </a:fld>
            <a:endParaRPr lang="es-PE"/>
          </a:p>
        </p:txBody>
      </p:sp>
      <p:sp>
        <p:nvSpPr>
          <p:cNvPr id="5" name="Marcador de pie de página 4"/>
          <p:cNvSpPr>
            <a:spLocks noGrp="1"/>
          </p:cNvSpPr>
          <p:nvPr>
            <p:ph type="ftr" sz="quarter" idx="3"/>
          </p:nvPr>
        </p:nvSpPr>
        <p:spPr>
          <a:xfrm>
            <a:off x="8873671" y="6560456"/>
            <a:ext cx="2899229" cy="23358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p:cNvSpPr>
            <a:spLocks noGrp="1"/>
          </p:cNvSpPr>
          <p:nvPr>
            <p:ph type="sldNum" sz="quarter" idx="4"/>
          </p:nvPr>
        </p:nvSpPr>
        <p:spPr>
          <a:xfrm>
            <a:off x="4724400" y="6560456"/>
            <a:ext cx="2743200" cy="233589"/>
          </a:xfrm>
          <a:prstGeom prst="rect">
            <a:avLst/>
          </a:prstGeom>
        </p:spPr>
        <p:txBody>
          <a:bodyPr vert="horz" lIns="91440" tIns="45720" rIns="91440" bIns="45720" rtlCol="0" anchor="ctr"/>
          <a:lstStyle>
            <a:lvl1pPr algn="ctr">
              <a:defRPr sz="1400" b="1" i="1">
                <a:solidFill>
                  <a:schemeClr val="bg1"/>
                </a:solidFill>
              </a:defRPr>
            </a:lvl1pPr>
          </a:lstStyle>
          <a:p>
            <a:fld id="{3C56CC7D-4E22-4477-9688-EF00342B1DA1}" type="slidenum">
              <a:rPr lang="es-PE" smtClean="0"/>
              <a:t>‹Nº›</a:t>
            </a:fld>
            <a:endParaRPr lang="es-PE"/>
          </a:p>
        </p:txBody>
      </p:sp>
    </p:spTree>
    <p:extLst>
      <p:ext uri="{BB962C8B-B14F-4D97-AF65-F5344CB8AC3E}">
        <p14:creationId xmlns:p14="http://schemas.microsoft.com/office/powerpoint/2010/main" val="378135570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5.png"/><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10.wdp"/></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07/relationships/hdphoto" Target="../media/hdphoto12.wdp"/></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30.png"/><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4.xml"/><Relationship Id="rId4" Type="http://schemas.microsoft.com/office/2007/relationships/hdphoto" Target="../media/hdphoto15.wdp"/></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5" Type="http://schemas.microsoft.com/office/2007/relationships/hdphoto" Target="../media/hdphoto17.wdp"/><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hyperlink" Target="http://www2.osiptel.gob.pe/SIGEM/default.aspx" TargetMode="Externa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cid:image005.jpg@01D1D61A.FFE05240" TargetMode="External"/><Relationship Id="rId2" Type="http://schemas.openxmlformats.org/officeDocument/2006/relationships/image" Target="../media/image40.jpe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microsoft.com/office/2007/relationships/hdphoto" Target="../media/hdphoto20.wdp"/><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jpg"/><Relationship Id="rId5" Type="http://schemas.microsoft.com/office/2007/relationships/hdphoto" Target="../media/hdphoto4.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6.wdp"/><Relationship Id="rId7" Type="http://schemas.openxmlformats.org/officeDocument/2006/relationships/diagramColors" Target="../diagrams/colors1.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jp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EECEBCF-4107-4678-AA57-D56CB452EE8D}" type="slidenum">
              <a:rPr lang="es-PE" smtClean="0"/>
              <a:pPr/>
              <a:t>1</a:t>
            </a:fld>
            <a:endParaRPr lang="es-PE"/>
          </a:p>
        </p:txBody>
      </p:sp>
      <p:pic>
        <p:nvPicPr>
          <p:cNvPr id="6" name="Picture 4" descr="http://omwallpapers.com/wp-content/uploads/2015/05/Beach-Sand-People-Bicycle-HD-Wallpaper.jpg"/>
          <p:cNvPicPr>
            <a:picLocks noChangeAspect="1" noChangeArrowheads="1"/>
          </p:cNvPicPr>
          <p:nvPr/>
        </p:nvPicPr>
        <p:blipFill rotWithShape="1">
          <a:blip r:embed="rId2">
            <a:extLst>
              <a:ext uri="{28A0092B-C50C-407E-A947-70E740481C1C}">
                <a14:useLocalDpi xmlns:a14="http://schemas.microsoft.com/office/drawing/2010/main" val="0"/>
              </a:ext>
            </a:extLst>
          </a:blip>
          <a:srcRect t="8874" b="891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9"/>
          <p:cNvSpPr txBox="1">
            <a:spLocks noChangeArrowheads="1"/>
          </p:cNvSpPr>
          <p:nvPr/>
        </p:nvSpPr>
        <p:spPr bwMode="auto">
          <a:xfrm>
            <a:off x="4763729" y="261192"/>
            <a:ext cx="6779342" cy="2000548"/>
          </a:xfrm>
          <a:prstGeom prst="rect">
            <a:avLst/>
          </a:prstGeom>
          <a:noFill/>
          <a:ln w="9525">
            <a:noFill/>
            <a:miter lim="800000"/>
            <a:headEnd/>
            <a:tailEnd/>
          </a:ln>
        </p:spPr>
        <p:txBody>
          <a:bodyPr wrap="square">
            <a:spAutoFit/>
          </a:bodyPr>
          <a:lstStyle/>
          <a:p>
            <a:pPr algn="r"/>
            <a:r>
              <a:rPr lang="es-ES" sz="8000" b="1" dirty="0">
                <a:solidFill>
                  <a:schemeClr val="tx1">
                    <a:lumMod val="85000"/>
                    <a:lumOff val="15000"/>
                  </a:schemeClr>
                </a:solidFill>
                <a:latin typeface="Calibri" panose="020F0502020204030204" pitchFamily="34" charset="0"/>
                <a:cs typeface="Calibri" panose="020F0502020204030204" pitchFamily="34" charset="0"/>
              </a:rPr>
              <a:t>Reposición</a:t>
            </a:r>
          </a:p>
          <a:p>
            <a:pPr algn="r"/>
            <a:r>
              <a:rPr lang="es-ES" sz="4400" b="1" dirty="0">
                <a:solidFill>
                  <a:schemeClr val="bg2">
                    <a:lumMod val="50000"/>
                  </a:schemeClr>
                </a:solidFill>
                <a:latin typeface="Calibri" panose="020F0502020204030204" pitchFamily="34" charset="0"/>
                <a:cs typeface="Calibri" panose="020F0502020204030204" pitchFamily="34" charset="0"/>
              </a:rPr>
              <a:t>Retiro de </a:t>
            </a:r>
            <a:r>
              <a:rPr lang="es-ES" sz="4400" b="1" dirty="0" err="1">
                <a:solidFill>
                  <a:schemeClr val="bg2">
                    <a:lumMod val="50000"/>
                  </a:schemeClr>
                </a:solidFill>
                <a:latin typeface="Calibri" panose="020F0502020204030204" pitchFamily="34" charset="0"/>
                <a:cs typeface="Calibri" panose="020F0502020204030204" pitchFamily="34" charset="0"/>
              </a:rPr>
              <a:t>black</a:t>
            </a:r>
            <a:r>
              <a:rPr lang="es-ES" sz="4400" b="1" dirty="0">
                <a:solidFill>
                  <a:schemeClr val="bg2">
                    <a:lumMod val="50000"/>
                  </a:schemeClr>
                </a:solidFill>
                <a:latin typeface="Calibri" panose="020F0502020204030204" pitchFamily="34" charset="0"/>
                <a:cs typeface="Calibri" panose="020F0502020204030204" pitchFamily="34" charset="0"/>
              </a:rPr>
              <a:t> </a:t>
            </a:r>
            <a:r>
              <a:rPr lang="es-ES" sz="4400" b="1" dirty="0" err="1">
                <a:solidFill>
                  <a:schemeClr val="bg2">
                    <a:lumMod val="50000"/>
                  </a:schemeClr>
                </a:solidFill>
                <a:latin typeface="Calibri" panose="020F0502020204030204" pitchFamily="34" charset="0"/>
                <a:cs typeface="Calibri" panose="020F0502020204030204" pitchFamily="34" charset="0"/>
              </a:rPr>
              <a:t>list</a:t>
            </a:r>
            <a:r>
              <a:rPr lang="es-ES" sz="4400" b="1" dirty="0">
                <a:solidFill>
                  <a:schemeClr val="bg2">
                    <a:lumMod val="50000"/>
                  </a:schemeClr>
                </a:solidFill>
                <a:latin typeface="Calibri" panose="020F0502020204030204" pitchFamily="34" charset="0"/>
                <a:cs typeface="Calibri" panose="020F0502020204030204" pitchFamily="34" charset="0"/>
              </a:rPr>
              <a:t> TP</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163" y="5261548"/>
            <a:ext cx="3621596" cy="1475801"/>
          </a:xfrm>
          <a:prstGeom prst="rect">
            <a:avLst/>
          </a:prstGeom>
        </p:spPr>
      </p:pic>
    </p:spTree>
    <p:extLst>
      <p:ext uri="{BB962C8B-B14F-4D97-AF65-F5344CB8AC3E}">
        <p14:creationId xmlns:p14="http://schemas.microsoft.com/office/powerpoint/2010/main" val="252214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1304878" y="1324754"/>
            <a:ext cx="3069156" cy="4936930"/>
          </a:xfrm>
          <a:prstGeom prst="rect">
            <a:avLst/>
          </a:prstGeom>
        </p:spPr>
      </p:pic>
      <p:pic>
        <p:nvPicPr>
          <p:cNvPr id="9" name="Imagen 8"/>
          <p:cNvPicPr/>
          <p:nvPr/>
        </p:nvPicPr>
        <p:blipFill rotWithShape="1">
          <a:blip r:embed="rId4" cstate="screen">
            <a:extLst>
              <a:ext uri="{BEBA8EAE-BF5A-486C-A8C5-ECC9F3942E4B}">
                <a14:imgProps xmlns:a14="http://schemas.microsoft.com/office/drawing/2010/main">
                  <a14:imgLayer r:embed="rId5">
                    <a14:imgEffect>
                      <a14:sharpenSoften amount="25000"/>
                    </a14:imgEffect>
                    <a14:imgEffect>
                      <a14:saturation sat="300000"/>
                    </a14:imgEffect>
                  </a14:imgLayer>
                </a14:imgProps>
              </a:ext>
              <a:ext uri="{28A0092B-C50C-407E-A947-70E740481C1C}">
                <a14:useLocalDpi xmlns:a14="http://schemas.microsoft.com/office/drawing/2010/main"/>
              </a:ext>
            </a:extLst>
          </a:blip>
          <a:srcRect r="2923" b="25749"/>
          <a:stretch/>
        </p:blipFill>
        <p:spPr bwMode="auto">
          <a:xfrm>
            <a:off x="4502728" y="2703512"/>
            <a:ext cx="6466840" cy="3056459"/>
          </a:xfrm>
          <a:prstGeom prst="roundRect">
            <a:avLst>
              <a:gd name="adj" fmla="val 4526"/>
            </a:avLst>
          </a:prstGeom>
          <a:ln w="19050">
            <a:solidFill>
              <a:schemeClr val="accent4"/>
            </a:solidFill>
          </a:ln>
          <a:extLst>
            <a:ext uri="{53640926-AAD7-44D8-BBD7-CCE9431645EC}">
              <a14:shadowObscured xmlns:a14="http://schemas.microsoft.com/office/drawing/2010/main"/>
            </a:ext>
          </a:extLst>
        </p:spPr>
      </p:pic>
      <p:sp>
        <p:nvSpPr>
          <p:cNvPr id="5" name="Título 4"/>
          <p:cNvSpPr>
            <a:spLocks noGrp="1"/>
          </p:cNvSpPr>
          <p:nvPr>
            <p:ph type="title"/>
          </p:nvPr>
        </p:nvSpPr>
        <p:spPr/>
        <p:txBody>
          <a:bodyPr/>
          <a:lstStyle/>
          <a:p>
            <a:r>
              <a:rPr lang="es-PE" dirty="0"/>
              <a:t>Reposición_</a:t>
            </a:r>
          </a:p>
        </p:txBody>
      </p:sp>
      <p:sp>
        <p:nvSpPr>
          <p:cNvPr id="6" name="Marcador de número de diapositiva 5"/>
          <p:cNvSpPr>
            <a:spLocks noGrp="1"/>
          </p:cNvSpPr>
          <p:nvPr>
            <p:ph type="sldNum" sz="quarter" idx="12"/>
          </p:nvPr>
        </p:nvSpPr>
        <p:spPr/>
        <p:txBody>
          <a:bodyPr/>
          <a:lstStyle/>
          <a:p>
            <a:fld id="{3C56CC7D-4E22-4477-9688-EF00342B1DA1}" type="slidenum">
              <a:rPr lang="es-PE" smtClean="0"/>
              <a:t>10</a:t>
            </a:fld>
            <a:endParaRPr lang="es-PE"/>
          </a:p>
        </p:txBody>
      </p:sp>
      <p:sp>
        <p:nvSpPr>
          <p:cNvPr id="2" name="Bocadillo: rectángulo con esquinas redondeadas 1">
            <a:extLst>
              <a:ext uri="{FF2B5EF4-FFF2-40B4-BE49-F238E27FC236}">
                <a16:creationId xmlns:a16="http://schemas.microsoft.com/office/drawing/2014/main" id="{C5179AAF-EADD-4EC4-92FD-76151CC41172}"/>
              </a:ext>
            </a:extLst>
          </p:cNvPr>
          <p:cNvSpPr/>
          <p:nvPr/>
        </p:nvSpPr>
        <p:spPr>
          <a:xfrm>
            <a:off x="4374034" y="1167063"/>
            <a:ext cx="6682987" cy="1354464"/>
          </a:xfrm>
          <a:prstGeom prst="wedgeRoundRectCallout">
            <a:avLst>
              <a:gd name="adj1" fmla="val -59000"/>
              <a:gd name="adj2" fmla="val 3073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PE" dirty="0"/>
              <a:t>En los casos de reposición usamos la interfaz de CDM para poder activar la línea del cliente como figura en el ejemplo.</a:t>
            </a:r>
          </a:p>
          <a:p>
            <a:pPr algn="ctr"/>
            <a:r>
              <a:rPr lang="es-PE" dirty="0"/>
              <a:t>La línea debe estar en estado suspendido por robo para poder ser ejecutado</a:t>
            </a:r>
          </a:p>
        </p:txBody>
      </p:sp>
    </p:spTree>
    <p:extLst>
      <p:ext uri="{BB962C8B-B14F-4D97-AF65-F5344CB8AC3E}">
        <p14:creationId xmlns:p14="http://schemas.microsoft.com/office/powerpoint/2010/main" val="67735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315523" y="938087"/>
            <a:ext cx="6038277" cy="461665"/>
          </a:xfrm>
          <a:prstGeom prst="rect">
            <a:avLst/>
          </a:prstGeom>
        </p:spPr>
        <p:txBody>
          <a:bodyPr wrap="square">
            <a:spAutoFit/>
          </a:bodyPr>
          <a:lstStyle/>
          <a:p>
            <a:pPr algn="ctr"/>
            <a:r>
              <a:rPr lang="es-PE" sz="2400" b="1" i="1" dirty="0">
                <a:solidFill>
                  <a:schemeClr val="tx1">
                    <a:lumMod val="65000"/>
                    <a:lumOff val="35000"/>
                  </a:schemeClr>
                </a:solidFill>
                <a:latin typeface="Calibri" panose="020F0502020204030204" pitchFamily="34" charset="0"/>
                <a:cs typeface="Calibri" panose="020F0502020204030204" pitchFamily="34" charset="0"/>
              </a:rPr>
              <a:t>¿Cómo verifico si se activó la línea?</a:t>
            </a:r>
          </a:p>
        </p:txBody>
      </p:sp>
      <p:sp>
        <p:nvSpPr>
          <p:cNvPr id="8" name="Rectángulo 7"/>
          <p:cNvSpPr/>
          <p:nvPr/>
        </p:nvSpPr>
        <p:spPr>
          <a:xfrm>
            <a:off x="5448124" y="1495358"/>
            <a:ext cx="3572773" cy="369332"/>
          </a:xfrm>
          <a:prstGeom prst="rect">
            <a:avLst/>
          </a:prstGeom>
        </p:spPr>
        <p:txBody>
          <a:bodyPr wrap="none">
            <a:spAutoFit/>
          </a:bodyPr>
          <a:lstStyle/>
          <a:p>
            <a:r>
              <a:rPr lang="es-ES" b="1" dirty="0">
                <a:solidFill>
                  <a:srgbClr val="8DC63F"/>
                </a:solidFill>
                <a:latin typeface="Calibri" panose="020F0502020204030204" pitchFamily="34" charset="0"/>
                <a:cs typeface="Calibri" panose="020F0502020204030204" pitchFamily="34" charset="0"/>
              </a:rPr>
              <a:t>Ingresar a Utilitarios/Detalle Nextel</a:t>
            </a:r>
            <a:endParaRPr lang="es-PE" dirty="0">
              <a:solidFill>
                <a:srgbClr val="8DC63F"/>
              </a:solidFill>
              <a:latin typeface="Calibri" panose="020F0502020204030204" pitchFamily="34" charset="0"/>
              <a:cs typeface="Calibri" panose="020F0502020204030204" pitchFamily="34" charset="0"/>
            </a:endParaRPr>
          </a:p>
        </p:txBody>
      </p:sp>
      <p:sp>
        <p:nvSpPr>
          <p:cNvPr id="12" name="Bocadillo: rectángulo con esquinas redondeadas 11"/>
          <p:cNvSpPr/>
          <p:nvPr/>
        </p:nvSpPr>
        <p:spPr>
          <a:xfrm>
            <a:off x="784989" y="1399752"/>
            <a:ext cx="4108934" cy="1855324"/>
          </a:xfrm>
          <a:prstGeom prst="wedgeRoundRectCallout">
            <a:avLst>
              <a:gd name="adj1" fmla="val 6888"/>
              <a:gd name="adj2" fmla="val 65650"/>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Colocamos la línea del cliente.</a:t>
            </a:r>
          </a:p>
          <a:p>
            <a:pPr algn="ctr"/>
            <a:r>
              <a:rPr lang="es-PE" dirty="0">
                <a:solidFill>
                  <a:srgbClr val="4D4D4D"/>
                </a:solidFill>
                <a:latin typeface="Calibri" panose="020F0502020204030204" pitchFamily="34" charset="0"/>
                <a:cs typeface="Calibri" panose="020F0502020204030204" pitchFamily="34" charset="0"/>
              </a:rPr>
              <a:t> Si está suspendida te saldrá un mensaje mencionándolo. </a:t>
            </a:r>
          </a:p>
          <a:p>
            <a:pPr algn="ctr"/>
            <a:r>
              <a:rPr lang="es-PE" dirty="0">
                <a:solidFill>
                  <a:srgbClr val="4D4D4D"/>
                </a:solidFill>
                <a:latin typeface="Calibri" panose="020F0502020204030204" pitchFamily="34" charset="0"/>
                <a:cs typeface="Calibri" panose="020F0502020204030204" pitchFamily="34" charset="0"/>
              </a:rPr>
              <a:t>Caso contrario, se verá el detalle como se ve en la imagen.</a:t>
            </a:r>
          </a:p>
        </p:txBody>
      </p:sp>
      <p:pic>
        <p:nvPicPr>
          <p:cNvPr id="13" name="Imagen 12"/>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448124" y="2055902"/>
            <a:ext cx="5966547" cy="4060382"/>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279" y="3791359"/>
            <a:ext cx="2474353" cy="2474353"/>
          </a:xfrm>
          <a:prstGeom prst="rect">
            <a:avLst/>
          </a:prstGeom>
        </p:spPr>
      </p:pic>
      <p:sp>
        <p:nvSpPr>
          <p:cNvPr id="2" name="Título 1"/>
          <p:cNvSpPr>
            <a:spLocks noGrp="1"/>
          </p:cNvSpPr>
          <p:nvPr>
            <p:ph type="title"/>
          </p:nvPr>
        </p:nvSpPr>
        <p:spPr/>
        <p:txBody>
          <a:bodyPr/>
          <a:lstStyle/>
          <a:p>
            <a:r>
              <a:rPr lang="es-PE" dirty="0"/>
              <a:t>Reposición_</a:t>
            </a:r>
          </a:p>
        </p:txBody>
      </p:sp>
      <p:sp>
        <p:nvSpPr>
          <p:cNvPr id="3" name="Marcador de número de diapositiva 2"/>
          <p:cNvSpPr>
            <a:spLocks noGrp="1"/>
          </p:cNvSpPr>
          <p:nvPr>
            <p:ph type="sldNum" sz="quarter" idx="12"/>
          </p:nvPr>
        </p:nvSpPr>
        <p:spPr/>
        <p:txBody>
          <a:bodyPr/>
          <a:lstStyle/>
          <a:p>
            <a:fld id="{3C56CC7D-4E22-4477-9688-EF00342B1DA1}" type="slidenum">
              <a:rPr lang="es-PE" smtClean="0"/>
              <a:t>11</a:t>
            </a:fld>
            <a:endParaRPr lang="es-PE"/>
          </a:p>
        </p:txBody>
      </p:sp>
    </p:spTree>
    <p:extLst>
      <p:ext uri="{BB962C8B-B14F-4D97-AF65-F5344CB8AC3E}">
        <p14:creationId xmlns:p14="http://schemas.microsoft.com/office/powerpoint/2010/main" val="3654057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Escenario_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12</a:t>
            </a:fld>
            <a:endParaRPr lang="es-PE"/>
          </a:p>
        </p:txBody>
      </p:sp>
      <p:sp>
        <p:nvSpPr>
          <p:cNvPr id="34" name="Llamada rectangular redondeada 33"/>
          <p:cNvSpPr/>
          <p:nvPr/>
        </p:nvSpPr>
        <p:spPr>
          <a:xfrm>
            <a:off x="877865" y="1688266"/>
            <a:ext cx="3160735" cy="1654054"/>
          </a:xfrm>
          <a:prstGeom prst="wedgeRoundRectCallout">
            <a:avLst>
              <a:gd name="adj1" fmla="val 60391"/>
              <a:gd name="adj2" fmla="val 31544"/>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i="1" dirty="0">
                <a:solidFill>
                  <a:srgbClr val="4D4D4D"/>
                </a:solidFill>
                <a:latin typeface="Calibri" panose="020F0502020204030204" pitchFamily="34" charset="0"/>
                <a:cs typeface="Calibri" panose="020F0502020204030204" pitchFamily="34" charset="0"/>
              </a:rPr>
              <a:t>¿Qué pasa si mi cliente solo quiere reponer su chip pero </a:t>
            </a:r>
            <a:r>
              <a:rPr lang="es-PE" b="1" i="1" dirty="0">
                <a:solidFill>
                  <a:srgbClr val="4D4D4D"/>
                </a:solidFill>
                <a:latin typeface="Calibri" panose="020F0502020204030204" pitchFamily="34" charset="0"/>
                <a:cs typeface="Calibri" panose="020F0502020204030204" pitchFamily="34" charset="0"/>
              </a:rPr>
              <a:t>no quiere suspenderlo por robo</a:t>
            </a:r>
            <a:r>
              <a:rPr lang="es-PE" i="1" dirty="0">
                <a:solidFill>
                  <a:srgbClr val="4D4D4D"/>
                </a:solidFill>
                <a:latin typeface="Calibri" panose="020F0502020204030204" pitchFamily="34" charset="0"/>
                <a:cs typeface="Calibri" panose="020F0502020204030204" pitchFamily="34" charset="0"/>
              </a:rPr>
              <a:t>?</a:t>
            </a:r>
          </a:p>
        </p:txBody>
      </p:sp>
      <p:pic>
        <p:nvPicPr>
          <p:cNvPr id="35" name="Imagen 34"/>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14009" t="40824" r="2083" b="26420"/>
          <a:stretch/>
        </p:blipFill>
        <p:spPr>
          <a:xfrm>
            <a:off x="877865" y="3794120"/>
            <a:ext cx="10560078" cy="2396177"/>
          </a:xfrm>
          <a:prstGeom prst="rect">
            <a:avLst/>
          </a:prstGeom>
        </p:spPr>
      </p:pic>
      <p:sp>
        <p:nvSpPr>
          <p:cNvPr id="36" name="Llamada rectangular redondeada 35"/>
          <p:cNvSpPr/>
          <p:nvPr/>
        </p:nvSpPr>
        <p:spPr>
          <a:xfrm>
            <a:off x="7702673" y="1040945"/>
            <a:ext cx="3614901" cy="2301375"/>
          </a:xfrm>
          <a:prstGeom prst="wedgeRoundRectCallout">
            <a:avLst>
              <a:gd name="adj1" fmla="val -58944"/>
              <a:gd name="adj2" fmla="val 25941"/>
              <a:gd name="adj3" fmla="val 1666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i="1" dirty="0">
                <a:solidFill>
                  <a:srgbClr val="4D4D4D"/>
                </a:solidFill>
                <a:latin typeface="Calibri" panose="020F0502020204030204" pitchFamily="34" charset="0"/>
                <a:cs typeface="Calibri" panose="020F0502020204030204" pitchFamily="34" charset="0"/>
              </a:rPr>
              <a:t>Generamos el siguiente </a:t>
            </a:r>
            <a:r>
              <a:rPr lang="es-PE" b="1" i="1" dirty="0">
                <a:solidFill>
                  <a:srgbClr val="4D4D4D"/>
                </a:solidFill>
                <a:latin typeface="Calibri" panose="020F0502020204030204" pitchFamily="34" charset="0"/>
                <a:cs typeface="Calibri" panose="020F0502020204030204" pitchFamily="34" charset="0"/>
              </a:rPr>
              <a:t>incidente y orden,</a:t>
            </a:r>
            <a:r>
              <a:rPr lang="es-PE" i="1" dirty="0">
                <a:solidFill>
                  <a:srgbClr val="4D4D4D"/>
                </a:solidFill>
                <a:latin typeface="Calibri" panose="020F0502020204030204" pitchFamily="34" charset="0"/>
                <a:cs typeface="Calibri" panose="020F0502020204030204" pitchFamily="34" charset="0"/>
              </a:rPr>
              <a:t> luego ingresamos al BSCS (TP) o enviamos un correo a aprovisionamiento (TPF) para </a:t>
            </a:r>
            <a:r>
              <a:rPr lang="es-PE" b="1" i="1" dirty="0">
                <a:solidFill>
                  <a:srgbClr val="4D4D4D"/>
                </a:solidFill>
                <a:latin typeface="Calibri" panose="020F0502020204030204" pitchFamily="34" charset="0"/>
                <a:cs typeface="Calibri" panose="020F0502020204030204" pitchFamily="34" charset="0"/>
              </a:rPr>
              <a:t>asociar</a:t>
            </a:r>
            <a:r>
              <a:rPr lang="es-PE" i="1" dirty="0">
                <a:solidFill>
                  <a:srgbClr val="4D4D4D"/>
                </a:solidFill>
                <a:latin typeface="Calibri" panose="020F0502020204030204" pitchFamily="34" charset="0"/>
                <a:cs typeface="Calibri" panose="020F0502020204030204" pitchFamily="34" charset="0"/>
              </a:rPr>
              <a:t> el nuevo SIM del chip con el IMEI del equipo del cliente.</a:t>
            </a:r>
          </a:p>
        </p:txBody>
      </p:sp>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1356" y="2123633"/>
            <a:ext cx="3258561" cy="1743470"/>
          </a:xfrm>
          <a:prstGeom prst="rect">
            <a:avLst/>
          </a:prstGeom>
        </p:spPr>
      </p:pic>
    </p:spTree>
    <p:extLst>
      <p:ext uri="{BB962C8B-B14F-4D97-AF65-F5344CB8AC3E}">
        <p14:creationId xmlns:p14="http://schemas.microsoft.com/office/powerpoint/2010/main" val="1159320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Buenas prácticas_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13</a:t>
            </a:fld>
            <a:endParaRPr lang="es-PE"/>
          </a:p>
        </p:txBody>
      </p:sp>
      <p:pic>
        <p:nvPicPr>
          <p:cNvPr id="6" name="Imagen 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852286" y="2239626"/>
            <a:ext cx="5025999" cy="3629514"/>
          </a:xfrm>
          <a:prstGeom prst="rect">
            <a:avLst/>
          </a:prstGeom>
        </p:spPr>
      </p:pic>
      <p:sp>
        <p:nvSpPr>
          <p:cNvPr id="7" name="Rectángulo 6"/>
          <p:cNvSpPr/>
          <p:nvPr/>
        </p:nvSpPr>
        <p:spPr>
          <a:xfrm>
            <a:off x="6660630" y="2875168"/>
            <a:ext cx="4671934" cy="2308324"/>
          </a:xfrm>
          <a:prstGeom prst="rect">
            <a:avLst/>
          </a:prstGeom>
        </p:spPr>
        <p:txBody>
          <a:bodyPr wrap="square">
            <a:spAutoFit/>
          </a:bodyPr>
          <a:lstStyle/>
          <a:p>
            <a:r>
              <a:rPr lang="es-PE" i="1" dirty="0">
                <a:solidFill>
                  <a:schemeClr val="tx1">
                    <a:lumMod val="65000"/>
                    <a:lumOff val="35000"/>
                  </a:schemeClr>
                </a:solidFill>
                <a:latin typeface="Calibri" panose="020F0502020204030204" pitchFamily="34" charset="0"/>
                <a:cs typeface="Calibri" panose="020F0502020204030204" pitchFamily="34" charset="0"/>
              </a:rPr>
              <a:t>El asesor de bienvenida </a:t>
            </a:r>
            <a:r>
              <a:rPr lang="es-PE" b="1" i="1" dirty="0">
                <a:solidFill>
                  <a:schemeClr val="tx1">
                    <a:lumMod val="65000"/>
                    <a:lumOff val="35000"/>
                  </a:schemeClr>
                </a:solidFill>
                <a:latin typeface="Calibri" panose="020F0502020204030204" pitchFamily="34" charset="0"/>
                <a:cs typeface="Calibri" panose="020F0502020204030204" pitchFamily="34" charset="0"/>
              </a:rPr>
              <a:t>verifique el estado de la línea</a:t>
            </a:r>
            <a:r>
              <a:rPr lang="es-PE" i="1" dirty="0">
                <a:solidFill>
                  <a:schemeClr val="tx1">
                    <a:lumMod val="65000"/>
                    <a:lumOff val="35000"/>
                  </a:schemeClr>
                </a:solidFill>
                <a:latin typeface="Calibri" panose="020F0502020204030204" pitchFamily="34" charset="0"/>
                <a:cs typeface="Calibri" panose="020F0502020204030204" pitchFamily="34" charset="0"/>
              </a:rPr>
              <a:t> del cliente, así evitamos el encolamiento de personas en tienda.</a:t>
            </a:r>
          </a:p>
          <a:p>
            <a:endParaRPr lang="es-PE" i="1" dirty="0">
              <a:solidFill>
                <a:schemeClr val="tx1">
                  <a:lumMod val="65000"/>
                  <a:lumOff val="35000"/>
                </a:schemeClr>
              </a:solidFill>
              <a:latin typeface="Calibri" panose="020F0502020204030204" pitchFamily="34" charset="0"/>
              <a:cs typeface="Calibri" panose="020F0502020204030204" pitchFamily="34" charset="0"/>
            </a:endParaRPr>
          </a:p>
          <a:p>
            <a:r>
              <a:rPr lang="es-PE" i="1" dirty="0">
                <a:solidFill>
                  <a:schemeClr val="tx1">
                    <a:lumMod val="65000"/>
                    <a:lumOff val="35000"/>
                  </a:schemeClr>
                </a:solidFill>
                <a:latin typeface="Calibri" panose="020F0502020204030204" pitchFamily="34" charset="0"/>
                <a:cs typeface="Calibri" panose="020F0502020204030204" pitchFamily="34" charset="0"/>
              </a:rPr>
              <a:t>Si la línea no está suspendida por robo, el asesor integral debe </a:t>
            </a:r>
            <a:r>
              <a:rPr lang="es-PE" b="1" i="1" dirty="0">
                <a:solidFill>
                  <a:schemeClr val="tx1">
                    <a:lumMod val="65000"/>
                    <a:lumOff val="35000"/>
                  </a:schemeClr>
                </a:solidFill>
                <a:latin typeface="Calibri" panose="020F0502020204030204" pitchFamily="34" charset="0"/>
                <a:cs typeface="Calibri" panose="020F0502020204030204" pitchFamily="34" charset="0"/>
              </a:rPr>
              <a:t>realizar la suspensión</a:t>
            </a:r>
            <a:r>
              <a:rPr lang="es-PE" i="1" dirty="0">
                <a:solidFill>
                  <a:schemeClr val="tx1">
                    <a:lumMod val="65000"/>
                    <a:lumOff val="35000"/>
                  </a:schemeClr>
                </a:solidFill>
                <a:latin typeface="Calibri" panose="020F0502020204030204" pitchFamily="34" charset="0"/>
                <a:cs typeface="Calibri" panose="020F0502020204030204" pitchFamily="34" charset="0"/>
              </a:rPr>
              <a:t>, caso contrario, al realizar la reposición la línea </a:t>
            </a:r>
            <a:r>
              <a:rPr lang="es-PE" i="1" u="sng" dirty="0">
                <a:solidFill>
                  <a:schemeClr val="tx1">
                    <a:lumMod val="65000"/>
                    <a:lumOff val="35000"/>
                  </a:schemeClr>
                </a:solidFill>
                <a:latin typeface="Calibri" panose="020F0502020204030204" pitchFamily="34" charset="0"/>
                <a:cs typeface="Calibri" panose="020F0502020204030204" pitchFamily="34" charset="0"/>
              </a:rPr>
              <a:t>puede caer suspendida luego</a:t>
            </a:r>
            <a:r>
              <a:rPr lang="es-PE" i="1" dirty="0">
                <a:solidFill>
                  <a:schemeClr val="tx1">
                    <a:lumMod val="65000"/>
                    <a:lumOff val="35000"/>
                  </a:schemeClr>
                </a:solidFill>
                <a:latin typeface="Calibri" panose="020F0502020204030204" pitchFamily="34" charset="0"/>
                <a:cs typeface="Calibri" panose="020F0502020204030204" pitchFamily="34" charset="0"/>
              </a:rPr>
              <a:t>.</a:t>
            </a:r>
          </a:p>
        </p:txBody>
      </p:sp>
      <p:sp>
        <p:nvSpPr>
          <p:cNvPr id="8" name="Rectángulo 7"/>
          <p:cNvSpPr/>
          <p:nvPr/>
        </p:nvSpPr>
        <p:spPr>
          <a:xfrm>
            <a:off x="6660630" y="1769827"/>
            <a:ext cx="3193503" cy="461665"/>
          </a:xfrm>
          <a:prstGeom prst="rect">
            <a:avLst/>
          </a:prstGeom>
        </p:spPr>
        <p:txBody>
          <a:bodyPr wrap="none">
            <a:spAutoFit/>
          </a:bodyPr>
          <a:lstStyle/>
          <a:p>
            <a:r>
              <a:rPr lang="es-PE" sz="2400" b="1" i="1" dirty="0">
                <a:solidFill>
                  <a:srgbClr val="8DC63F"/>
                </a:solidFill>
                <a:latin typeface="Calibri" panose="020F0502020204030204" pitchFamily="34" charset="0"/>
                <a:cs typeface="Calibri" panose="020F0502020204030204" pitchFamily="34" charset="0"/>
              </a:rPr>
              <a:t>Siempre es bueno que…</a:t>
            </a:r>
            <a:endParaRPr lang="es-PE" sz="2400" b="1" dirty="0">
              <a:solidFill>
                <a:srgbClr val="8DC63F"/>
              </a:solidFill>
            </a:endParaRPr>
          </a:p>
        </p:txBody>
      </p:sp>
      <p:pic>
        <p:nvPicPr>
          <p:cNvPr id="9"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6020" y="1754837"/>
            <a:ext cx="480076" cy="48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04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Retiro de </a:t>
            </a:r>
            <a:r>
              <a:rPr lang="es-PE" dirty="0" err="1"/>
              <a:t>black</a:t>
            </a:r>
            <a:r>
              <a:rPr lang="es-PE" dirty="0"/>
              <a:t> </a:t>
            </a:r>
            <a:r>
              <a:rPr lang="es-PE" dirty="0" err="1"/>
              <a:t>list</a:t>
            </a:r>
            <a:r>
              <a:rPr lang="es-PE" dirty="0"/>
              <a:t>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14</a:t>
            </a:fld>
            <a:endParaRPr lang="es-PE"/>
          </a:p>
        </p:txBody>
      </p:sp>
      <p:pic>
        <p:nvPicPr>
          <p:cNvPr id="6" name="Imagen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306285" y="1771629"/>
            <a:ext cx="2924972" cy="4379377"/>
          </a:xfrm>
          <a:prstGeom prst="rect">
            <a:avLst/>
          </a:prstGeom>
        </p:spPr>
      </p:pic>
      <p:pic>
        <p:nvPicPr>
          <p:cNvPr id="7"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3270" y="1665243"/>
            <a:ext cx="545106" cy="54510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5073843" y="1706963"/>
            <a:ext cx="4492833" cy="461665"/>
          </a:xfrm>
          <a:prstGeom prst="rect">
            <a:avLst/>
          </a:prstGeom>
        </p:spPr>
        <p:txBody>
          <a:bodyPr wrap="none">
            <a:spAutoFit/>
          </a:bodyPr>
          <a:lstStyle/>
          <a:p>
            <a:r>
              <a:rPr lang="es-PE" sz="2400" b="1" i="1" dirty="0">
                <a:solidFill>
                  <a:srgbClr val="8DC63F"/>
                </a:solidFill>
                <a:latin typeface="Calibri" panose="020F0502020204030204" pitchFamily="34" charset="0"/>
                <a:cs typeface="Calibri" panose="020F0502020204030204" pitchFamily="34" charset="0"/>
              </a:rPr>
              <a:t>Lineamiento de retiro de </a:t>
            </a:r>
            <a:r>
              <a:rPr lang="es-PE" sz="2400" b="1" i="1" dirty="0" err="1">
                <a:solidFill>
                  <a:srgbClr val="8DC63F"/>
                </a:solidFill>
                <a:latin typeface="Calibri" panose="020F0502020204030204" pitchFamily="34" charset="0"/>
                <a:cs typeface="Calibri" panose="020F0502020204030204" pitchFamily="34" charset="0"/>
              </a:rPr>
              <a:t>black</a:t>
            </a:r>
            <a:r>
              <a:rPr lang="es-PE" sz="2400" b="1" i="1" dirty="0">
                <a:solidFill>
                  <a:srgbClr val="8DC63F"/>
                </a:solidFill>
                <a:latin typeface="Calibri" panose="020F0502020204030204" pitchFamily="34" charset="0"/>
                <a:cs typeface="Calibri" panose="020F0502020204030204" pitchFamily="34" charset="0"/>
              </a:rPr>
              <a:t> </a:t>
            </a:r>
            <a:r>
              <a:rPr lang="es-PE" sz="2400" b="1" i="1" dirty="0" err="1">
                <a:solidFill>
                  <a:srgbClr val="8DC63F"/>
                </a:solidFill>
                <a:latin typeface="Calibri" panose="020F0502020204030204" pitchFamily="34" charset="0"/>
                <a:cs typeface="Calibri" panose="020F0502020204030204" pitchFamily="34" charset="0"/>
              </a:rPr>
              <a:t>list</a:t>
            </a:r>
            <a:endParaRPr lang="es-PE" sz="2400" b="1" i="1" dirty="0">
              <a:solidFill>
                <a:srgbClr val="8DC63F"/>
              </a:solidFill>
              <a:latin typeface="Calibri" panose="020F0502020204030204" pitchFamily="34" charset="0"/>
              <a:cs typeface="Calibri" panose="020F0502020204030204" pitchFamily="34" charset="0"/>
            </a:endParaRPr>
          </a:p>
        </p:txBody>
      </p:sp>
      <p:sp>
        <p:nvSpPr>
          <p:cNvPr id="9" name="Rectángulo 8"/>
          <p:cNvSpPr/>
          <p:nvPr/>
        </p:nvSpPr>
        <p:spPr>
          <a:xfrm>
            <a:off x="5078843" y="2210349"/>
            <a:ext cx="5296581" cy="923330"/>
          </a:xfrm>
          <a:prstGeom prst="rect">
            <a:avLst/>
          </a:prstGeom>
        </p:spPr>
        <p:txBody>
          <a:bodyPr wrap="square">
            <a:spAutoFit/>
          </a:bodyPr>
          <a:lstStyle/>
          <a:p>
            <a:r>
              <a:rPr lang="es-PE" dirty="0">
                <a:solidFill>
                  <a:schemeClr val="tx1">
                    <a:lumMod val="65000"/>
                    <a:lumOff val="35000"/>
                  </a:schemeClr>
                </a:solidFill>
                <a:latin typeface="Calibri" panose="020F0502020204030204" pitchFamily="34" charset="0"/>
                <a:cs typeface="Calibri" panose="020F0502020204030204" pitchFamily="34" charset="0"/>
              </a:rPr>
              <a:t>El proceso de retiro de </a:t>
            </a:r>
            <a:r>
              <a:rPr lang="es-PE" dirty="0" err="1">
                <a:solidFill>
                  <a:schemeClr val="tx1">
                    <a:lumMod val="65000"/>
                    <a:lumOff val="35000"/>
                  </a:schemeClr>
                </a:solidFill>
                <a:latin typeface="Calibri" panose="020F0502020204030204" pitchFamily="34" charset="0"/>
                <a:cs typeface="Calibri" panose="020F0502020204030204" pitchFamily="34" charset="0"/>
              </a:rPr>
              <a:t>black</a:t>
            </a:r>
            <a:r>
              <a:rPr lang="es-PE" dirty="0">
                <a:solidFill>
                  <a:schemeClr val="tx1">
                    <a:lumMod val="65000"/>
                    <a:lumOff val="35000"/>
                  </a:schemeClr>
                </a:solidFill>
                <a:latin typeface="Calibri" panose="020F0502020204030204" pitchFamily="34" charset="0"/>
                <a:cs typeface="Calibri" panose="020F0502020204030204" pitchFamily="34" charset="0"/>
              </a:rPr>
              <a:t> </a:t>
            </a:r>
            <a:r>
              <a:rPr lang="es-PE" dirty="0" err="1">
                <a:solidFill>
                  <a:schemeClr val="tx1">
                    <a:lumMod val="65000"/>
                    <a:lumOff val="35000"/>
                  </a:schemeClr>
                </a:solidFill>
                <a:latin typeface="Calibri" panose="020F0502020204030204" pitchFamily="34" charset="0"/>
                <a:cs typeface="Calibri" panose="020F0502020204030204" pitchFamily="34" charset="0"/>
              </a:rPr>
              <a:t>list</a:t>
            </a:r>
            <a:r>
              <a:rPr lang="es-PE" dirty="0">
                <a:solidFill>
                  <a:schemeClr val="tx1">
                    <a:lumMod val="65000"/>
                    <a:lumOff val="35000"/>
                  </a:schemeClr>
                </a:solidFill>
                <a:latin typeface="Calibri" panose="020F0502020204030204" pitchFamily="34" charset="0"/>
                <a:cs typeface="Calibri" panose="020F0502020204030204" pitchFamily="34" charset="0"/>
              </a:rPr>
              <a:t> puede realizarse de manera automática </a:t>
            </a:r>
            <a:r>
              <a:rPr lang="es-PE" b="1" dirty="0">
                <a:solidFill>
                  <a:schemeClr val="tx1">
                    <a:lumMod val="65000"/>
                    <a:lumOff val="35000"/>
                  </a:schemeClr>
                </a:solidFill>
                <a:latin typeface="Calibri" panose="020F0502020204030204" pitchFamily="34" charset="0"/>
                <a:cs typeface="Calibri" panose="020F0502020204030204" pitchFamily="34" charset="0"/>
              </a:rPr>
              <a:t>mediante un incidente </a:t>
            </a:r>
            <a:r>
              <a:rPr lang="es-PE" dirty="0">
                <a:solidFill>
                  <a:schemeClr val="tx1">
                    <a:lumMod val="65000"/>
                    <a:lumOff val="35000"/>
                  </a:schemeClr>
                </a:solidFill>
                <a:latin typeface="Calibri" panose="020F0502020204030204" pitchFamily="34" charset="0"/>
                <a:cs typeface="Calibri" panose="020F0502020204030204" pitchFamily="34" charset="0"/>
              </a:rPr>
              <a:t>creado en portal por el asesor.</a:t>
            </a:r>
            <a:endParaRPr lang="es-PE" u="sng" dirty="0">
              <a:solidFill>
                <a:srgbClr val="FF6702"/>
              </a:solidFill>
              <a:latin typeface="Calibri" panose="020F0502020204030204" pitchFamily="34" charset="0"/>
              <a:cs typeface="Calibri" panose="020F0502020204030204" pitchFamily="34" charset="0"/>
            </a:endParaRPr>
          </a:p>
        </p:txBody>
      </p:sp>
      <p:pic>
        <p:nvPicPr>
          <p:cNvPr id="10"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8713" y="3265914"/>
            <a:ext cx="539663" cy="5396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5073843" y="3343912"/>
            <a:ext cx="2247731" cy="461665"/>
          </a:xfrm>
          <a:prstGeom prst="rect">
            <a:avLst/>
          </a:prstGeom>
        </p:spPr>
        <p:txBody>
          <a:bodyPr wrap="none">
            <a:spAutoFit/>
          </a:bodyPr>
          <a:lstStyle/>
          <a:p>
            <a:r>
              <a:rPr lang="es-PE" sz="2400" b="1" i="1" dirty="0">
                <a:solidFill>
                  <a:srgbClr val="8DC63F"/>
                </a:solidFill>
                <a:latin typeface="Calibri" panose="020F0502020204030204" pitchFamily="34" charset="0"/>
                <a:cs typeface="Calibri" panose="020F0502020204030204" pitchFamily="34" charset="0"/>
              </a:rPr>
              <a:t>Consideraciones</a:t>
            </a:r>
          </a:p>
        </p:txBody>
      </p:sp>
      <p:sp>
        <p:nvSpPr>
          <p:cNvPr id="14" name="Rectángulo 13"/>
          <p:cNvSpPr/>
          <p:nvPr/>
        </p:nvSpPr>
        <p:spPr>
          <a:xfrm>
            <a:off x="4745823" y="3961318"/>
            <a:ext cx="6533467" cy="2031325"/>
          </a:xfrm>
          <a:prstGeom prst="rect">
            <a:avLst/>
          </a:prstGeom>
        </p:spPr>
        <p:txBody>
          <a:bodyPr wrap="square">
            <a:spAutoFit/>
          </a:bodyPr>
          <a:lstStyle/>
          <a:p>
            <a:pPr marL="285750" indent="-285750">
              <a:buFontTx/>
              <a:buChar char="-"/>
            </a:pPr>
            <a:r>
              <a:rPr lang="es-PE" dirty="0">
                <a:solidFill>
                  <a:schemeClr val="tx1">
                    <a:lumMod val="65000"/>
                    <a:lumOff val="35000"/>
                  </a:schemeClr>
                </a:solidFill>
                <a:latin typeface="Calibri" panose="020F0502020204030204" pitchFamily="34" charset="0"/>
                <a:cs typeface="Calibri" panose="020F0502020204030204" pitchFamily="34" charset="0"/>
              </a:rPr>
              <a:t>El retiro de black list </a:t>
            </a:r>
            <a:r>
              <a:rPr lang="es-PE" b="1" dirty="0">
                <a:solidFill>
                  <a:schemeClr val="tx1">
                    <a:lumMod val="65000"/>
                    <a:lumOff val="35000"/>
                  </a:schemeClr>
                </a:solidFill>
                <a:latin typeface="Calibri" panose="020F0502020204030204" pitchFamily="34" charset="0"/>
                <a:cs typeface="Calibri" panose="020F0502020204030204" pitchFamily="34" charset="0"/>
              </a:rPr>
              <a:t>solo lo puede hacer el titular</a:t>
            </a:r>
            <a:r>
              <a:rPr lang="es-PE" dirty="0">
                <a:solidFill>
                  <a:schemeClr val="tx1">
                    <a:lumMod val="65000"/>
                    <a:lumOff val="35000"/>
                  </a:schemeClr>
                </a:solidFill>
                <a:latin typeface="Calibri" panose="020F0502020204030204" pitchFamily="34" charset="0"/>
                <a:cs typeface="Calibri" panose="020F0502020204030204" pitchFamily="34" charset="0"/>
              </a:rPr>
              <a:t>, </a:t>
            </a:r>
            <a:r>
              <a:rPr lang="es-PE" u="sng" dirty="0">
                <a:solidFill>
                  <a:schemeClr val="tx1">
                    <a:lumMod val="65000"/>
                    <a:lumOff val="35000"/>
                  </a:schemeClr>
                </a:solidFill>
                <a:latin typeface="Calibri" panose="020F0502020204030204" pitchFamily="34" charset="0"/>
                <a:cs typeface="Calibri" panose="020F0502020204030204" pitchFamily="34" charset="0"/>
              </a:rPr>
              <a:t>con su DNI vigente, validándolo con la identificación biométrica.</a:t>
            </a:r>
          </a:p>
          <a:p>
            <a:endParaRPr lang="es-PE" dirty="0">
              <a:solidFill>
                <a:schemeClr val="tx1">
                  <a:lumMod val="65000"/>
                  <a:lumOff val="35000"/>
                </a:schemeClr>
              </a:solidFill>
              <a:latin typeface="Calibri" panose="020F0502020204030204" pitchFamily="34" charset="0"/>
              <a:cs typeface="Calibri" panose="020F0502020204030204" pitchFamily="34" charset="0"/>
            </a:endParaRPr>
          </a:p>
          <a:p>
            <a:pPr marL="285750" indent="-285750">
              <a:buFontTx/>
              <a:buChar char="-"/>
            </a:pPr>
            <a:r>
              <a:rPr lang="es-PE" u="sng" dirty="0">
                <a:solidFill>
                  <a:schemeClr val="tx1">
                    <a:lumMod val="65000"/>
                    <a:lumOff val="35000"/>
                  </a:schemeClr>
                </a:solidFill>
                <a:latin typeface="Calibri" panose="020F0502020204030204" pitchFamily="34" charset="0"/>
                <a:cs typeface="Calibri" panose="020F0502020204030204" pitchFamily="34" charset="0"/>
              </a:rPr>
              <a:t>Asesor debe solicitar el </a:t>
            </a:r>
            <a:r>
              <a:rPr lang="es-PE" b="1" u="sng" dirty="0">
                <a:solidFill>
                  <a:schemeClr val="tx1">
                    <a:lumMod val="65000"/>
                    <a:lumOff val="35000"/>
                  </a:schemeClr>
                </a:solidFill>
                <a:latin typeface="Calibri" panose="020F0502020204030204" pitchFamily="34" charset="0"/>
                <a:cs typeface="Calibri" panose="020F0502020204030204" pitchFamily="34" charset="0"/>
              </a:rPr>
              <a:t>equipo de manera física </a:t>
            </a:r>
            <a:r>
              <a:rPr lang="es-PE" u="sng" dirty="0">
                <a:solidFill>
                  <a:schemeClr val="tx1">
                    <a:lumMod val="65000"/>
                    <a:lumOff val="35000"/>
                  </a:schemeClr>
                </a:solidFill>
                <a:latin typeface="Calibri" panose="020F0502020204030204" pitchFamily="34" charset="0"/>
                <a:cs typeface="Calibri" panose="020F0502020204030204" pitchFamily="34" charset="0"/>
              </a:rPr>
              <a:t>al titular en el momento de la atención.</a:t>
            </a:r>
            <a:br>
              <a:rPr lang="es-PE" u="sng" dirty="0">
                <a:solidFill>
                  <a:schemeClr val="tx1">
                    <a:lumMod val="65000"/>
                    <a:lumOff val="35000"/>
                  </a:schemeClr>
                </a:solidFill>
                <a:latin typeface="Calibri" panose="020F0502020204030204" pitchFamily="34" charset="0"/>
                <a:cs typeface="Calibri" panose="020F0502020204030204" pitchFamily="34" charset="0"/>
              </a:rPr>
            </a:br>
            <a:endParaRPr lang="es-PE" u="sng" dirty="0">
              <a:solidFill>
                <a:schemeClr val="tx1">
                  <a:lumMod val="65000"/>
                  <a:lumOff val="35000"/>
                </a:schemeClr>
              </a:solidFill>
              <a:latin typeface="Calibri" panose="020F0502020204030204" pitchFamily="34" charset="0"/>
              <a:cs typeface="Calibri" panose="020F0502020204030204" pitchFamily="34" charset="0"/>
            </a:endParaRPr>
          </a:p>
          <a:p>
            <a:pPr marL="285750" indent="-285750">
              <a:buFontTx/>
              <a:buChar char="-"/>
            </a:pPr>
            <a:r>
              <a:rPr lang="es-PE" dirty="0">
                <a:solidFill>
                  <a:schemeClr val="tx1">
                    <a:lumMod val="65000"/>
                    <a:lumOff val="35000"/>
                  </a:schemeClr>
                </a:solidFill>
                <a:latin typeface="Calibri" panose="020F0502020204030204" pitchFamily="34" charset="0"/>
                <a:cs typeface="Calibri" panose="020F0502020204030204" pitchFamily="34" charset="0"/>
              </a:rPr>
              <a:t> Se atiende solicitud mediante una </a:t>
            </a:r>
            <a:r>
              <a:rPr lang="es-PE" b="1" i="1" u="sng" dirty="0">
                <a:solidFill>
                  <a:schemeClr val="tx1">
                    <a:lumMod val="65000"/>
                    <a:lumOff val="35000"/>
                  </a:schemeClr>
                </a:solidFill>
                <a:latin typeface="Calibri" panose="020F0502020204030204" pitchFamily="34" charset="0"/>
                <a:cs typeface="Calibri" panose="020F0502020204030204" pitchFamily="34" charset="0"/>
              </a:rPr>
              <a:t>carta tipo o anexo 135</a:t>
            </a:r>
            <a:r>
              <a:rPr lang="es-PE" u="sng" dirty="0">
                <a:solidFill>
                  <a:schemeClr val="tx1">
                    <a:lumMod val="65000"/>
                    <a:lumOff val="35000"/>
                  </a:schemeClr>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4334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Flujo de atención_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15</a:t>
            </a:fld>
            <a:endParaRPr lang="es-PE"/>
          </a:p>
        </p:txBody>
      </p:sp>
      <p:graphicFrame>
        <p:nvGraphicFramePr>
          <p:cNvPr id="30" name="Diagrama 29"/>
          <p:cNvGraphicFramePr/>
          <p:nvPr>
            <p:extLst>
              <p:ext uri="{D42A27DB-BD31-4B8C-83A1-F6EECF244321}">
                <p14:modId xmlns:p14="http://schemas.microsoft.com/office/powerpoint/2010/main" val="1473034984"/>
              </p:ext>
            </p:extLst>
          </p:nvPr>
        </p:nvGraphicFramePr>
        <p:xfrm>
          <a:off x="5385374" y="1059962"/>
          <a:ext cx="6109855" cy="5274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Imagen 31"/>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567876" y="3697287"/>
            <a:ext cx="3333750" cy="2857500"/>
          </a:xfrm>
          <a:prstGeom prst="rect">
            <a:avLst/>
          </a:prstGeom>
        </p:spPr>
      </p:pic>
      <p:sp>
        <p:nvSpPr>
          <p:cNvPr id="33" name="Llamada rectangular redondeada 32"/>
          <p:cNvSpPr/>
          <p:nvPr/>
        </p:nvSpPr>
        <p:spPr>
          <a:xfrm>
            <a:off x="1316837" y="1555242"/>
            <a:ext cx="3236609" cy="1627747"/>
          </a:xfrm>
          <a:prstGeom prst="wedgeRoundRectCallout">
            <a:avLst>
              <a:gd name="adj1" fmla="val -24413"/>
              <a:gd name="adj2" fmla="val 65568"/>
              <a:gd name="adj3" fmla="val 166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i="1" dirty="0">
                <a:solidFill>
                  <a:srgbClr val="4D4D4D"/>
                </a:solidFill>
                <a:latin typeface="Calibri" panose="020F0502020204030204" pitchFamily="34" charset="0"/>
                <a:cs typeface="Calibri" panose="020F0502020204030204" pitchFamily="34" charset="0"/>
              </a:rPr>
              <a:t>Titular solicita </a:t>
            </a:r>
            <a:r>
              <a:rPr lang="es-PE" sz="2000" b="1" i="1" dirty="0">
                <a:solidFill>
                  <a:srgbClr val="4D4D4D"/>
                </a:solidFill>
                <a:latin typeface="Calibri" panose="020F0502020204030204" pitchFamily="34" charset="0"/>
                <a:cs typeface="Calibri" panose="020F0502020204030204" pitchFamily="34" charset="0"/>
              </a:rPr>
              <a:t>retirar su equipo de </a:t>
            </a:r>
            <a:r>
              <a:rPr lang="es-PE" sz="2000" b="1" i="1" dirty="0" err="1">
                <a:solidFill>
                  <a:srgbClr val="4D4D4D"/>
                </a:solidFill>
                <a:latin typeface="Calibri" panose="020F0502020204030204" pitchFamily="34" charset="0"/>
                <a:cs typeface="Calibri" panose="020F0502020204030204" pitchFamily="34" charset="0"/>
              </a:rPr>
              <a:t>black</a:t>
            </a:r>
            <a:r>
              <a:rPr lang="es-PE" sz="2000" b="1" i="1" dirty="0">
                <a:solidFill>
                  <a:srgbClr val="4D4D4D"/>
                </a:solidFill>
                <a:latin typeface="Calibri" panose="020F0502020204030204" pitchFamily="34" charset="0"/>
                <a:cs typeface="Calibri" panose="020F0502020204030204" pitchFamily="34" charset="0"/>
              </a:rPr>
              <a:t> </a:t>
            </a:r>
            <a:r>
              <a:rPr lang="es-PE" sz="2000" b="1" i="1" dirty="0" err="1">
                <a:solidFill>
                  <a:srgbClr val="4D4D4D"/>
                </a:solidFill>
                <a:latin typeface="Calibri" panose="020F0502020204030204" pitchFamily="34" charset="0"/>
                <a:cs typeface="Calibri" panose="020F0502020204030204" pitchFamily="34" charset="0"/>
              </a:rPr>
              <a:t>list</a:t>
            </a:r>
            <a:r>
              <a:rPr lang="es-PE" sz="2000" b="1" i="1" dirty="0">
                <a:solidFill>
                  <a:srgbClr val="4D4D4D"/>
                </a:solidFill>
                <a:latin typeface="Calibri" panose="020F0502020204030204" pitchFamily="34" charset="0"/>
                <a:cs typeface="Calibri" panose="020F0502020204030204" pitchFamily="34" charset="0"/>
              </a:rPr>
              <a:t> </a:t>
            </a:r>
            <a:r>
              <a:rPr lang="es-PE" sz="2000" i="1" dirty="0">
                <a:solidFill>
                  <a:srgbClr val="4D4D4D"/>
                </a:solidFill>
                <a:latin typeface="Calibri" panose="020F0502020204030204" pitchFamily="34" charset="0"/>
                <a:cs typeface="Calibri" panose="020F0502020204030204" pitchFamily="34" charset="0"/>
              </a:rPr>
              <a:t>porque lo encontró.</a:t>
            </a:r>
          </a:p>
          <a:p>
            <a:pPr algn="ctr"/>
            <a:r>
              <a:rPr lang="es-PE" sz="2000" b="1" i="1" dirty="0">
                <a:solidFill>
                  <a:srgbClr val="8DC63F"/>
                </a:solidFill>
                <a:latin typeface="Calibri" panose="020F0502020204030204" pitchFamily="34" charset="0"/>
                <a:cs typeface="Calibri" panose="020F0502020204030204" pitchFamily="34" charset="0"/>
              </a:rPr>
              <a:t>¿Qué debo hacer?</a:t>
            </a:r>
          </a:p>
        </p:txBody>
      </p:sp>
    </p:spTree>
    <p:extLst>
      <p:ext uri="{BB962C8B-B14F-4D97-AF65-F5344CB8AC3E}">
        <p14:creationId xmlns:p14="http://schemas.microsoft.com/office/powerpoint/2010/main" val="1251044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Proceso portal_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16</a:t>
            </a:fld>
            <a:endParaRPr lang="es-PE"/>
          </a:p>
        </p:txBody>
      </p:sp>
      <p:pic>
        <p:nvPicPr>
          <p:cNvPr id="5" name="Picture 2" descr="https://upload.wikimedia.org/wikipedia/commons/thumb/5/50/Yes_Check_Circle.svg/2000px-Yes_Check_Circ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929" y="1392442"/>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669920" y="1392442"/>
            <a:ext cx="2854436" cy="461665"/>
          </a:xfrm>
          <a:prstGeom prst="rect">
            <a:avLst/>
          </a:prstGeom>
        </p:spPr>
        <p:txBody>
          <a:bodyPr wrap="none">
            <a:spAutoFit/>
          </a:bodyPr>
          <a:lstStyle/>
          <a:p>
            <a:r>
              <a:rPr lang="es-PE" sz="2400" b="1" i="1" dirty="0">
                <a:solidFill>
                  <a:srgbClr val="8DC63F"/>
                </a:solidFill>
                <a:latin typeface="Calibri" panose="020F0502020204030204" pitchFamily="34" charset="0"/>
                <a:cs typeface="Calibri" panose="020F0502020204030204" pitchFamily="34" charset="0"/>
              </a:rPr>
              <a:t>Registro de incidente</a:t>
            </a:r>
          </a:p>
        </p:txBody>
      </p:sp>
      <p:pic>
        <p:nvPicPr>
          <p:cNvPr id="11" name="Imagen 10"/>
          <p:cNvPicPr>
            <a:picLocks noChangeAspect="1"/>
          </p:cNvPicPr>
          <p:nvPr/>
        </p:nvPicPr>
        <p:blipFill rotWithShape="1">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6075" t="3919" r="12129" b="40167"/>
          <a:stretch/>
        </p:blipFill>
        <p:spPr>
          <a:xfrm>
            <a:off x="8914536" y="1019930"/>
            <a:ext cx="2578100" cy="2007831"/>
          </a:xfrm>
          <a:prstGeom prst="rect">
            <a:avLst/>
          </a:prstGeom>
        </p:spPr>
      </p:pic>
      <p:grpSp>
        <p:nvGrpSpPr>
          <p:cNvPr id="9" name="Grupo 8"/>
          <p:cNvGrpSpPr/>
          <p:nvPr/>
        </p:nvGrpSpPr>
        <p:grpSpPr>
          <a:xfrm>
            <a:off x="1008929" y="2906422"/>
            <a:ext cx="10257272" cy="3070991"/>
            <a:chOff x="967364" y="2883516"/>
            <a:chExt cx="10257272" cy="3070991"/>
          </a:xfrm>
        </p:grpSpPr>
        <p:pic>
          <p:nvPicPr>
            <p:cNvPr id="8" name="Imagen 7"/>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Lst>
            </a:blip>
            <a:srcRect l="13689" t="68285" r="2403" b="18225"/>
            <a:stretch/>
          </p:blipFill>
          <p:spPr>
            <a:xfrm>
              <a:off x="967364" y="5030881"/>
              <a:ext cx="10257272" cy="923626"/>
            </a:xfrm>
            <a:prstGeom prst="rect">
              <a:avLst/>
            </a:prstGeom>
          </p:spPr>
        </p:pic>
        <p:pic>
          <p:nvPicPr>
            <p:cNvPr id="7" name="Imagen 6"/>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200000"/>
                      </a14:imgEffect>
                    </a14:imgLayer>
                  </a14:imgProps>
                </a:ext>
              </a:extLst>
            </a:blip>
            <a:srcRect l="13689" t="12595" r="2403" b="54693"/>
            <a:stretch/>
          </p:blipFill>
          <p:spPr>
            <a:xfrm>
              <a:off x="967364" y="2883516"/>
              <a:ext cx="10257272" cy="2248302"/>
            </a:xfrm>
            <a:prstGeom prst="rect">
              <a:avLst/>
            </a:prstGeom>
          </p:spPr>
        </p:pic>
      </p:grpSp>
      <p:sp>
        <p:nvSpPr>
          <p:cNvPr id="10" name="Rectángulo 9"/>
          <p:cNvSpPr/>
          <p:nvPr/>
        </p:nvSpPr>
        <p:spPr>
          <a:xfrm>
            <a:off x="1008929" y="1922554"/>
            <a:ext cx="7790297" cy="923330"/>
          </a:xfrm>
          <a:prstGeom prst="rect">
            <a:avLst/>
          </a:prstGeom>
        </p:spPr>
        <p:txBody>
          <a:bodyPr wrap="square">
            <a:spAutoFit/>
          </a:bodyPr>
          <a:lstStyle/>
          <a:p>
            <a:r>
              <a:rPr lang="es-PE" dirty="0">
                <a:solidFill>
                  <a:srgbClr val="4D4D4D"/>
                </a:solidFill>
                <a:latin typeface="Calibri" panose="020F0502020204030204" pitchFamily="34" charset="0"/>
                <a:cs typeface="Calibri" panose="020F0502020204030204" pitchFamily="34" charset="0"/>
              </a:rPr>
              <a:t>Generamos el incidente en </a:t>
            </a:r>
            <a:r>
              <a:rPr lang="es-PE" b="1" dirty="0">
                <a:solidFill>
                  <a:srgbClr val="4D4D4D"/>
                </a:solidFill>
                <a:latin typeface="Calibri" panose="020F0502020204030204" pitchFamily="34" charset="0"/>
                <a:cs typeface="Calibri" panose="020F0502020204030204" pitchFamily="34" charset="0"/>
              </a:rPr>
              <a:t>estado cerrado.</a:t>
            </a:r>
          </a:p>
          <a:p>
            <a:r>
              <a:rPr lang="es-PE" dirty="0">
                <a:solidFill>
                  <a:srgbClr val="4D4D4D"/>
                </a:solidFill>
                <a:latin typeface="Calibri" panose="020F0502020204030204" pitchFamily="34" charset="0"/>
                <a:cs typeface="Calibri" panose="020F0502020204030204" pitchFamily="34" charset="0"/>
              </a:rPr>
              <a:t>Hacemos </a:t>
            </a:r>
            <a:r>
              <a:rPr lang="es-PE" dirty="0" err="1">
                <a:solidFill>
                  <a:srgbClr val="4D4D4D"/>
                </a:solidFill>
                <a:latin typeface="Calibri" panose="020F0502020204030204" pitchFamily="34" charset="0"/>
                <a:cs typeface="Calibri" panose="020F0502020204030204" pitchFamily="34" charset="0"/>
              </a:rPr>
              <a:t>click</a:t>
            </a:r>
            <a:r>
              <a:rPr lang="es-PE" dirty="0">
                <a:solidFill>
                  <a:srgbClr val="4D4D4D"/>
                </a:solidFill>
                <a:latin typeface="Calibri" panose="020F0502020204030204" pitchFamily="34" charset="0"/>
                <a:cs typeface="Calibri" panose="020F0502020204030204" pitchFamily="34" charset="0"/>
              </a:rPr>
              <a:t> en el lápiz y registramos el </a:t>
            </a:r>
            <a:r>
              <a:rPr lang="es-PE" b="1" dirty="0">
                <a:solidFill>
                  <a:srgbClr val="4D4D4D"/>
                </a:solidFill>
                <a:latin typeface="Calibri" panose="020F0502020204030204" pitchFamily="34" charset="0"/>
                <a:cs typeface="Calibri" panose="020F0502020204030204" pitchFamily="34" charset="0"/>
              </a:rPr>
              <a:t>IMEI del equipo</a:t>
            </a:r>
            <a:r>
              <a:rPr lang="es-PE" dirty="0">
                <a:solidFill>
                  <a:srgbClr val="4D4D4D"/>
                </a:solidFill>
                <a:latin typeface="Calibri" panose="020F0502020204030204" pitchFamily="34" charset="0"/>
                <a:cs typeface="Calibri" panose="020F0502020204030204" pitchFamily="34" charset="0"/>
              </a:rPr>
              <a:t>, automáticamente jala el “Serial” y “Modelo”.</a:t>
            </a:r>
          </a:p>
        </p:txBody>
      </p:sp>
      <p:sp>
        <p:nvSpPr>
          <p:cNvPr id="12" name="Rectángulo 11"/>
          <p:cNvSpPr/>
          <p:nvPr/>
        </p:nvSpPr>
        <p:spPr>
          <a:xfrm>
            <a:off x="2131512" y="6093985"/>
            <a:ext cx="9361124" cy="338554"/>
          </a:xfrm>
          <a:prstGeom prst="rect">
            <a:avLst/>
          </a:prstGeom>
        </p:spPr>
        <p:txBody>
          <a:bodyPr wrap="square">
            <a:spAutoFit/>
          </a:bodyPr>
          <a:lstStyle/>
          <a:p>
            <a:r>
              <a:rPr lang="es-PE" sz="1600" i="1" dirty="0">
                <a:solidFill>
                  <a:schemeClr val="tx1">
                    <a:lumMod val="65000"/>
                    <a:lumOff val="35000"/>
                  </a:schemeClr>
                </a:solidFill>
                <a:latin typeface="Calibri" panose="020F0502020204030204" pitchFamily="34" charset="0"/>
                <a:cs typeface="Calibri" panose="020F0502020204030204" pitchFamily="34" charset="0"/>
              </a:rPr>
              <a:t>Luego de grabar el incidente, en el campo de “observaciones” aparece los resultados.</a:t>
            </a:r>
          </a:p>
        </p:txBody>
      </p:sp>
      <p:sp>
        <p:nvSpPr>
          <p:cNvPr id="13" name="Rectángulo 12"/>
          <p:cNvSpPr/>
          <p:nvPr/>
        </p:nvSpPr>
        <p:spPr>
          <a:xfrm>
            <a:off x="1663777" y="5667009"/>
            <a:ext cx="1479416" cy="261610"/>
          </a:xfrm>
          <a:prstGeom prst="rect">
            <a:avLst/>
          </a:prstGeom>
        </p:spPr>
        <p:txBody>
          <a:bodyPr wrap="square">
            <a:spAutoFit/>
          </a:bodyPr>
          <a:lstStyle/>
          <a:p>
            <a:r>
              <a:rPr lang="es-PE" sz="1100" dirty="0">
                <a:latin typeface="Calibri" panose="020F0502020204030204" pitchFamily="34" charset="0"/>
                <a:cs typeface="Calibri" panose="020F0502020204030204" pitchFamily="34" charset="0"/>
              </a:rPr>
              <a:t>354321072422431</a:t>
            </a:r>
          </a:p>
        </p:txBody>
      </p:sp>
      <p:sp>
        <p:nvSpPr>
          <p:cNvPr id="14" name="Rectángulo 13"/>
          <p:cNvSpPr/>
          <p:nvPr/>
        </p:nvSpPr>
        <p:spPr>
          <a:xfrm>
            <a:off x="3569876" y="5667009"/>
            <a:ext cx="1479416" cy="261610"/>
          </a:xfrm>
          <a:prstGeom prst="rect">
            <a:avLst/>
          </a:prstGeom>
        </p:spPr>
        <p:txBody>
          <a:bodyPr wrap="square">
            <a:spAutoFit/>
          </a:bodyPr>
          <a:lstStyle/>
          <a:p>
            <a:pPr algn="ctr"/>
            <a:r>
              <a:rPr lang="es-PE" sz="1100" dirty="0">
                <a:latin typeface="Calibri" panose="020F0502020204030204" pitchFamily="34" charset="0"/>
                <a:cs typeface="Calibri" panose="020F0502020204030204" pitchFamily="34" charset="0"/>
              </a:rPr>
              <a:t>2947381946</a:t>
            </a:r>
          </a:p>
        </p:txBody>
      </p:sp>
      <p:sp>
        <p:nvSpPr>
          <p:cNvPr id="15" name="Rectángulo 14"/>
          <p:cNvSpPr/>
          <p:nvPr/>
        </p:nvSpPr>
        <p:spPr>
          <a:xfrm>
            <a:off x="5536354" y="5667009"/>
            <a:ext cx="1479416" cy="261610"/>
          </a:xfrm>
          <a:prstGeom prst="rect">
            <a:avLst/>
          </a:prstGeom>
        </p:spPr>
        <p:txBody>
          <a:bodyPr wrap="square">
            <a:spAutoFit/>
          </a:bodyPr>
          <a:lstStyle/>
          <a:p>
            <a:pPr algn="ctr"/>
            <a:r>
              <a:rPr lang="es-PE" sz="1100" dirty="0">
                <a:latin typeface="Calibri" panose="020F0502020204030204" pitchFamily="34" charset="0"/>
                <a:cs typeface="Calibri" panose="020F0502020204030204" pitchFamily="34" charset="0"/>
              </a:rPr>
              <a:t>E6853</a:t>
            </a:r>
          </a:p>
        </p:txBody>
      </p:sp>
    </p:spTree>
    <p:extLst>
      <p:ext uri="{BB962C8B-B14F-4D97-AF65-F5344CB8AC3E}">
        <p14:creationId xmlns:p14="http://schemas.microsoft.com/office/powerpoint/2010/main" val="132700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Proceso portal_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17</a:t>
            </a:fld>
            <a:endParaRPr lang="es-PE"/>
          </a:p>
        </p:txBody>
      </p:sp>
      <p:sp>
        <p:nvSpPr>
          <p:cNvPr id="5" name="Rectángulo 4"/>
          <p:cNvSpPr/>
          <p:nvPr/>
        </p:nvSpPr>
        <p:spPr>
          <a:xfrm>
            <a:off x="1285092" y="1987128"/>
            <a:ext cx="9319939" cy="877163"/>
          </a:xfrm>
          <a:prstGeom prst="rect">
            <a:avLst/>
          </a:prstGeom>
        </p:spPr>
        <p:txBody>
          <a:bodyPr wrap="square">
            <a:spAutoFit/>
          </a:bodyPr>
          <a:lstStyle/>
          <a:p>
            <a:pPr marL="800100" lvl="1" indent="-342900">
              <a:buFont typeface="+mj-lt"/>
              <a:buAutoNum type="arabicPeriod"/>
            </a:pPr>
            <a:r>
              <a:rPr lang="es-ES" sz="1700" b="1" dirty="0">
                <a:solidFill>
                  <a:srgbClr val="4D4D4D"/>
                </a:solidFill>
                <a:effectLst/>
                <a:latin typeface="Calibri" panose="020F0502020204030204" pitchFamily="34" charset="0"/>
                <a:cs typeface="Calibri" panose="020F0502020204030204" pitchFamily="34" charset="0"/>
              </a:rPr>
              <a:t>El IMEI del equipo ingresado no se encuentra en </a:t>
            </a:r>
            <a:r>
              <a:rPr lang="es-ES" sz="1700" b="1" dirty="0" err="1">
                <a:solidFill>
                  <a:srgbClr val="4D4D4D"/>
                </a:solidFill>
                <a:latin typeface="Calibri" panose="020F0502020204030204" pitchFamily="34" charset="0"/>
                <a:cs typeface="Calibri" panose="020F0502020204030204" pitchFamily="34" charset="0"/>
              </a:rPr>
              <a:t>b</a:t>
            </a:r>
            <a:r>
              <a:rPr lang="es-ES" sz="1700" b="1" dirty="0" err="1">
                <a:solidFill>
                  <a:srgbClr val="4D4D4D"/>
                </a:solidFill>
                <a:effectLst/>
                <a:latin typeface="Calibri" panose="020F0502020204030204" pitchFamily="34" charset="0"/>
                <a:cs typeface="Calibri" panose="020F0502020204030204" pitchFamily="34" charset="0"/>
              </a:rPr>
              <a:t>lack</a:t>
            </a:r>
            <a:r>
              <a:rPr lang="es-ES" sz="1700" b="1" dirty="0">
                <a:solidFill>
                  <a:srgbClr val="4D4D4D"/>
                </a:solidFill>
                <a:effectLst/>
                <a:latin typeface="Calibri" panose="020F0502020204030204" pitchFamily="34" charset="0"/>
                <a:cs typeface="Calibri" panose="020F0502020204030204" pitchFamily="34" charset="0"/>
              </a:rPr>
              <a:t> </a:t>
            </a:r>
            <a:r>
              <a:rPr lang="es-ES" sz="1700" b="1" dirty="0" err="1">
                <a:solidFill>
                  <a:srgbClr val="4D4D4D"/>
                </a:solidFill>
                <a:latin typeface="Calibri" panose="020F0502020204030204" pitchFamily="34" charset="0"/>
                <a:cs typeface="Calibri" panose="020F0502020204030204" pitchFamily="34" charset="0"/>
              </a:rPr>
              <a:t>l</a:t>
            </a:r>
            <a:r>
              <a:rPr lang="es-ES" sz="1700" b="1" dirty="0" err="1">
                <a:solidFill>
                  <a:srgbClr val="4D4D4D"/>
                </a:solidFill>
                <a:effectLst/>
                <a:latin typeface="Calibri" panose="020F0502020204030204" pitchFamily="34" charset="0"/>
                <a:cs typeface="Calibri" panose="020F0502020204030204" pitchFamily="34" charset="0"/>
              </a:rPr>
              <a:t>ist</a:t>
            </a:r>
            <a:r>
              <a:rPr lang="es-ES" sz="1700" b="1" dirty="0">
                <a:solidFill>
                  <a:srgbClr val="4D4D4D"/>
                </a:solidFill>
                <a:effectLst/>
                <a:latin typeface="Calibri" panose="020F0502020204030204" pitchFamily="34" charset="0"/>
                <a:cs typeface="Calibri" panose="020F0502020204030204" pitchFamily="34" charset="0"/>
              </a:rPr>
              <a:t>:</a:t>
            </a:r>
            <a:r>
              <a:rPr lang="es-ES" sz="1700" dirty="0">
                <a:solidFill>
                  <a:srgbClr val="4D4D4D"/>
                </a:solidFill>
                <a:effectLst/>
                <a:latin typeface="Calibri" panose="020F0502020204030204" pitchFamily="34" charset="0"/>
                <a:cs typeface="Calibri" panose="020F0502020204030204" pitchFamily="34" charset="0"/>
              </a:rPr>
              <a:t> </a:t>
            </a:r>
            <a:br>
              <a:rPr lang="es-ES" sz="1700" dirty="0">
                <a:solidFill>
                  <a:srgbClr val="4D4D4D"/>
                </a:solidFill>
                <a:effectLst/>
                <a:latin typeface="Calibri" panose="020F0502020204030204" pitchFamily="34" charset="0"/>
                <a:cs typeface="Calibri" panose="020F0502020204030204" pitchFamily="34" charset="0"/>
              </a:rPr>
            </a:br>
            <a:r>
              <a:rPr lang="es-ES" sz="1700" i="1" dirty="0">
                <a:solidFill>
                  <a:srgbClr val="4D4D4D"/>
                </a:solidFill>
                <a:latin typeface="Calibri" panose="020F0502020204030204" pitchFamily="34" charset="0"/>
                <a:cs typeface="Calibri" panose="020F0502020204030204" pitchFamily="34" charset="0"/>
              </a:rPr>
              <a:t>Se debe confirmar que el número de IMEI del equipo no estuvo alguna vez asociado a algún contrato en nuestro Sistema.</a:t>
            </a:r>
          </a:p>
        </p:txBody>
      </p:sp>
      <p:pic>
        <p:nvPicPr>
          <p:cNvPr id="6" name="Picture 2" descr="https://upload.wikimedia.org/wikipedia/commons/thumb/5/50/Yes_Check_Circle.svg/2000px-Yes_Check_Circ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921" y="1459986"/>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620912" y="1469191"/>
            <a:ext cx="3342646" cy="461665"/>
          </a:xfrm>
          <a:prstGeom prst="rect">
            <a:avLst/>
          </a:prstGeom>
        </p:spPr>
        <p:txBody>
          <a:bodyPr wrap="none">
            <a:spAutoFit/>
          </a:bodyPr>
          <a:lstStyle/>
          <a:p>
            <a:r>
              <a:rPr lang="es-PE" sz="2400" i="1" dirty="0">
                <a:solidFill>
                  <a:srgbClr val="FF6702"/>
                </a:solidFill>
                <a:latin typeface="Calibri" panose="020F0502020204030204" pitchFamily="34" charset="0"/>
                <a:cs typeface="Calibri" panose="020F0502020204030204" pitchFamily="34" charset="0"/>
              </a:rPr>
              <a:t>Resultados del incidente_</a:t>
            </a:r>
          </a:p>
        </p:txBody>
      </p:sp>
      <p:pic>
        <p:nvPicPr>
          <p:cNvPr id="11" name="Imagen 10"/>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1640" t="16932" r="20423" b="40172"/>
          <a:stretch/>
        </p:blipFill>
        <p:spPr bwMode="auto">
          <a:xfrm>
            <a:off x="1861225" y="3095923"/>
            <a:ext cx="5763464" cy="2677381"/>
          </a:xfrm>
          <a:prstGeom prst="roundRect">
            <a:avLst>
              <a:gd name="adj" fmla="val 7735"/>
            </a:avLst>
          </a:prstGeom>
          <a:ln>
            <a:solidFill>
              <a:schemeClr val="bg1">
                <a:lumMod val="75000"/>
              </a:schemeClr>
            </a:solidFill>
          </a:ln>
          <a:extLst>
            <a:ext uri="{53640926-AAD7-44D8-BBD7-CCE9431645EC}">
              <a14:shadowObscured xmlns:a14="http://schemas.microsoft.com/office/drawing/2010/main"/>
            </a:ext>
          </a:extLst>
        </p:spPr>
      </p:pic>
      <p:sp>
        <p:nvSpPr>
          <p:cNvPr id="8" name="Rectángulo 7"/>
          <p:cNvSpPr/>
          <p:nvPr/>
        </p:nvSpPr>
        <p:spPr>
          <a:xfrm>
            <a:off x="1439997" y="5881446"/>
            <a:ext cx="10227354" cy="492443"/>
          </a:xfrm>
          <a:prstGeom prst="rect">
            <a:avLst/>
          </a:prstGeom>
        </p:spPr>
        <p:txBody>
          <a:bodyPr wrap="square">
            <a:spAutoFit/>
          </a:bodyPr>
          <a:lstStyle/>
          <a:p>
            <a:pPr lvl="1"/>
            <a:r>
              <a:rPr lang="es-ES" sz="1400" b="1" i="1" dirty="0">
                <a:solidFill>
                  <a:srgbClr val="8DC63F"/>
                </a:solidFill>
                <a:latin typeface="Calibri" panose="020F0502020204030204" pitchFamily="34" charset="0"/>
                <a:cs typeface="Calibri" panose="020F0502020204030204" pitchFamily="34" charset="0"/>
              </a:rPr>
              <a:t>La ruta en Portal:</a:t>
            </a:r>
            <a:br>
              <a:rPr lang="es-ES" sz="1600" dirty="0">
                <a:solidFill>
                  <a:schemeClr val="tx1">
                    <a:lumMod val="65000"/>
                    <a:lumOff val="35000"/>
                  </a:schemeClr>
                </a:solidFill>
                <a:latin typeface="Calibri" panose="020F0502020204030204" pitchFamily="34" charset="0"/>
                <a:cs typeface="Calibri" panose="020F0502020204030204" pitchFamily="34" charset="0"/>
              </a:rPr>
            </a:br>
            <a:r>
              <a:rPr lang="es-ES" sz="1200" i="1" dirty="0">
                <a:solidFill>
                  <a:srgbClr val="4D4D4D"/>
                </a:solidFill>
                <a:latin typeface="Calibri" panose="020F0502020204030204" pitchFamily="34" charset="0"/>
                <a:cs typeface="Calibri" panose="020F0502020204030204" pitchFamily="34" charset="0"/>
              </a:rPr>
              <a:t>Utilitarios &gt; Detalle Nextel &gt; Tipo Recurso: IMEI y Recurso: Ingresar </a:t>
            </a:r>
            <a:r>
              <a:rPr lang="es-ES" sz="1200" i="1" dirty="0" err="1">
                <a:solidFill>
                  <a:srgbClr val="4D4D4D"/>
                </a:solidFill>
                <a:latin typeface="Calibri" panose="020F0502020204030204" pitchFamily="34" charset="0"/>
                <a:cs typeface="Calibri" panose="020F0502020204030204" pitchFamily="34" charset="0"/>
              </a:rPr>
              <a:t>nro</a:t>
            </a:r>
            <a:r>
              <a:rPr lang="es-ES" sz="1200" i="1" dirty="0">
                <a:solidFill>
                  <a:srgbClr val="4D4D4D"/>
                </a:solidFill>
                <a:latin typeface="Calibri" panose="020F0502020204030204" pitchFamily="34" charset="0"/>
                <a:cs typeface="Calibri" panose="020F0502020204030204" pitchFamily="34" charset="0"/>
              </a:rPr>
              <a:t> IMEI a retirar &gt; Buscar Código de Desbloqueo</a:t>
            </a:r>
            <a:endParaRPr lang="es-ES" sz="1600" i="1" dirty="0">
              <a:solidFill>
                <a:srgbClr val="4D4D4D"/>
              </a:solidFill>
              <a:latin typeface="Calibri" panose="020F0502020204030204" pitchFamily="34" charset="0"/>
              <a:cs typeface="Calibri" panose="020F0502020204030204" pitchFamily="34" charset="0"/>
            </a:endParaRPr>
          </a:p>
        </p:txBody>
      </p:sp>
      <p:sp>
        <p:nvSpPr>
          <p:cNvPr id="12" name="Rectángulo: esquinas redondeadas 11"/>
          <p:cNvSpPr/>
          <p:nvPr/>
        </p:nvSpPr>
        <p:spPr>
          <a:xfrm>
            <a:off x="7877734" y="3088882"/>
            <a:ext cx="3289938" cy="2247424"/>
          </a:xfrm>
          <a:prstGeom prst="roundRect">
            <a:avLst/>
          </a:prstGeom>
          <a:solidFill>
            <a:schemeClr val="bg2">
              <a:lumMod val="25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s-MX" i="1" dirty="0">
                <a:solidFill>
                  <a:schemeClr val="bg1"/>
                </a:solidFill>
                <a:latin typeface="Calibri" panose="020F0502020204030204" pitchFamily="34" charset="0"/>
                <a:cs typeface="Calibri" panose="020F0502020204030204" pitchFamily="34" charset="0"/>
              </a:rPr>
              <a:t>Si muestra información de </a:t>
            </a:r>
            <a:r>
              <a:rPr lang="es-MX" b="1" i="1" dirty="0">
                <a:solidFill>
                  <a:schemeClr val="bg1"/>
                </a:solidFill>
                <a:latin typeface="Calibri" panose="020F0502020204030204" pitchFamily="34" charset="0"/>
                <a:cs typeface="Calibri" panose="020F0502020204030204" pitchFamily="34" charset="0"/>
              </a:rPr>
              <a:t>Consulta de Código de Desbloqueo</a:t>
            </a:r>
            <a:r>
              <a:rPr lang="es-MX" i="1" dirty="0">
                <a:solidFill>
                  <a:schemeClr val="bg1"/>
                </a:solidFill>
                <a:latin typeface="Calibri" panose="020F0502020204030204" pitchFamily="34" charset="0"/>
                <a:cs typeface="Calibri" panose="020F0502020204030204" pitchFamily="34" charset="0"/>
              </a:rPr>
              <a:t> significa que alguna vez estuvo asociado a alguna línea Entel en nuestros sistemas (IMEI adquirido en nuestros Sistemas).</a:t>
            </a:r>
            <a:endParaRPr lang="es-ES" dirty="0">
              <a:solidFill>
                <a:schemeClr val="bg1"/>
              </a:solidFill>
            </a:endParaRPr>
          </a:p>
        </p:txBody>
      </p:sp>
    </p:spTree>
    <p:extLst>
      <p:ext uri="{BB962C8B-B14F-4D97-AF65-F5344CB8AC3E}">
        <p14:creationId xmlns:p14="http://schemas.microsoft.com/office/powerpoint/2010/main" val="66864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Proceso portal_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18</a:t>
            </a:fld>
            <a:endParaRPr lang="es-PE"/>
          </a:p>
        </p:txBody>
      </p:sp>
      <p:sp>
        <p:nvSpPr>
          <p:cNvPr id="9" name="Llamada rectangular redondeada 8"/>
          <p:cNvSpPr/>
          <p:nvPr/>
        </p:nvSpPr>
        <p:spPr>
          <a:xfrm>
            <a:off x="1206758" y="1744372"/>
            <a:ext cx="4195236" cy="1871026"/>
          </a:xfrm>
          <a:prstGeom prst="wedgeRoundRectCallout">
            <a:avLst>
              <a:gd name="adj1" fmla="val -15468"/>
              <a:gd name="adj2" fmla="val 70771"/>
              <a:gd name="adj3" fmla="val 16667"/>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 name="Imagen 4"/>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l="40432" t="30802" r="31166" b="49693"/>
          <a:stretch/>
        </p:blipFill>
        <p:spPr bwMode="auto">
          <a:xfrm>
            <a:off x="5990826" y="1733990"/>
            <a:ext cx="4911635" cy="1881408"/>
          </a:xfrm>
          <a:prstGeom prst="rect">
            <a:avLst/>
          </a:prstGeom>
          <a:ln>
            <a:noFill/>
          </a:ln>
          <a:extLst>
            <a:ext uri="{53640926-AAD7-44D8-BBD7-CCE9431645EC}">
              <a14:shadowObscured xmlns:a14="http://schemas.microsoft.com/office/drawing/2010/main"/>
            </a:ext>
          </a:extLst>
        </p:spPr>
      </p:pic>
      <p:sp>
        <p:nvSpPr>
          <p:cNvPr id="6" name="Rectángulo 5"/>
          <p:cNvSpPr/>
          <p:nvPr/>
        </p:nvSpPr>
        <p:spPr>
          <a:xfrm>
            <a:off x="1475650" y="1936030"/>
            <a:ext cx="3688799" cy="1477328"/>
          </a:xfrm>
          <a:prstGeom prst="rect">
            <a:avLst/>
          </a:prstGeom>
        </p:spPr>
        <p:txBody>
          <a:bodyPr wrap="square">
            <a:spAutoFit/>
          </a:bodyPr>
          <a:lstStyle/>
          <a:p>
            <a:r>
              <a:rPr lang="es-ES" dirty="0">
                <a:solidFill>
                  <a:schemeClr val="tx1">
                    <a:lumMod val="65000"/>
                    <a:lumOff val="35000"/>
                  </a:schemeClr>
                </a:solidFill>
                <a:latin typeface="Calibri" panose="020F0502020204030204" pitchFamily="34" charset="0"/>
                <a:cs typeface="Calibri" panose="020F0502020204030204" pitchFamily="34" charset="0"/>
              </a:rPr>
              <a:t>En caso aparezca un mensaje donde indica </a:t>
            </a:r>
            <a:r>
              <a:rPr lang="es-ES" b="1" i="1" dirty="0">
                <a:solidFill>
                  <a:schemeClr val="tx1">
                    <a:lumMod val="65000"/>
                    <a:lumOff val="35000"/>
                  </a:schemeClr>
                </a:solidFill>
                <a:latin typeface="Calibri" panose="020F0502020204030204" pitchFamily="34" charset="0"/>
                <a:cs typeface="Calibri" panose="020F0502020204030204" pitchFamily="34" charset="0"/>
              </a:rPr>
              <a:t>“no existe o no está asociado a un Contrato” </a:t>
            </a:r>
            <a:r>
              <a:rPr lang="es-ES" dirty="0">
                <a:solidFill>
                  <a:schemeClr val="tx1">
                    <a:lumMod val="65000"/>
                    <a:lumOff val="35000"/>
                  </a:schemeClr>
                </a:solidFill>
                <a:latin typeface="Calibri" panose="020F0502020204030204" pitchFamily="34" charset="0"/>
                <a:cs typeface="Calibri" panose="020F0502020204030204" pitchFamily="34" charset="0"/>
              </a:rPr>
              <a:t>significa que nunca estuvo registrado en nuestros Sistemas.</a:t>
            </a:r>
          </a:p>
        </p:txBody>
      </p:sp>
      <p:pic>
        <p:nvPicPr>
          <p:cNvPr id="7" name="Imagen 6"/>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l="26368" t="40845" r="44660" b="39235"/>
          <a:stretch/>
        </p:blipFill>
        <p:spPr bwMode="auto">
          <a:xfrm>
            <a:off x="5990826" y="4065540"/>
            <a:ext cx="4911635" cy="1871026"/>
          </a:xfrm>
          <a:prstGeom prst="rect">
            <a:avLst/>
          </a:prstGeom>
          <a:ln>
            <a:noFill/>
          </a:ln>
          <a:extLst>
            <a:ext uri="{53640926-AAD7-44D8-BBD7-CCE9431645EC}">
              <a14:shadowObscured xmlns:a14="http://schemas.microsoft.com/office/drawing/2010/main"/>
            </a:ext>
          </a:extLst>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466" y="4065540"/>
            <a:ext cx="2159169" cy="2159169"/>
          </a:xfrm>
          <a:prstGeom prst="rect">
            <a:avLst/>
          </a:prstGeom>
        </p:spPr>
      </p:pic>
    </p:spTree>
    <p:extLst>
      <p:ext uri="{BB962C8B-B14F-4D97-AF65-F5344CB8AC3E}">
        <p14:creationId xmlns:p14="http://schemas.microsoft.com/office/powerpoint/2010/main" val="273367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Proceso portal_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19</a:t>
            </a:fld>
            <a:endParaRPr lang="es-PE"/>
          </a:p>
        </p:txBody>
      </p:sp>
      <p:sp>
        <p:nvSpPr>
          <p:cNvPr id="9" name="Llamada rectangular redondeada 8"/>
          <p:cNvSpPr/>
          <p:nvPr/>
        </p:nvSpPr>
        <p:spPr>
          <a:xfrm>
            <a:off x="1134409" y="1486058"/>
            <a:ext cx="7238742" cy="987553"/>
          </a:xfrm>
          <a:prstGeom prst="wedgeRoundRectCallout">
            <a:avLst>
              <a:gd name="adj1" fmla="val 60952"/>
              <a:gd name="adj2" fmla="val -28251"/>
              <a:gd name="adj3" fmla="val 16667"/>
            </a:avLst>
          </a:prstGeom>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MX" sz="1600" dirty="0">
                <a:solidFill>
                  <a:schemeClr val="tx1">
                    <a:lumMod val="65000"/>
                    <a:lumOff val="35000"/>
                  </a:schemeClr>
                </a:solidFill>
                <a:latin typeface="Calibri" panose="020F0502020204030204" pitchFamily="34" charset="0"/>
                <a:cs typeface="Calibri" panose="020F0502020204030204" pitchFamily="34" charset="0"/>
              </a:rPr>
              <a:t>Para confirmar si un IMEI (código del equipo) está en </a:t>
            </a:r>
            <a:r>
              <a:rPr lang="es-MX" sz="1600" dirty="0" err="1">
                <a:solidFill>
                  <a:schemeClr val="tx1">
                    <a:lumMod val="65000"/>
                    <a:lumOff val="35000"/>
                  </a:schemeClr>
                </a:solidFill>
                <a:latin typeface="Calibri" panose="020F0502020204030204" pitchFamily="34" charset="0"/>
                <a:cs typeface="Calibri" panose="020F0502020204030204" pitchFamily="34" charset="0"/>
              </a:rPr>
              <a:t>black</a:t>
            </a:r>
            <a:r>
              <a:rPr lang="es-MX" sz="1600" dirty="0">
                <a:solidFill>
                  <a:schemeClr val="tx1">
                    <a:lumMod val="65000"/>
                    <a:lumOff val="35000"/>
                  </a:schemeClr>
                </a:solidFill>
                <a:latin typeface="Calibri" panose="020F0502020204030204" pitchFamily="34" charset="0"/>
                <a:cs typeface="Calibri" panose="020F0502020204030204" pitchFamily="34" charset="0"/>
              </a:rPr>
              <a:t> </a:t>
            </a:r>
            <a:r>
              <a:rPr lang="es-MX" sz="1600" dirty="0" err="1">
                <a:solidFill>
                  <a:schemeClr val="tx1">
                    <a:lumMod val="65000"/>
                    <a:lumOff val="35000"/>
                  </a:schemeClr>
                </a:solidFill>
                <a:latin typeface="Calibri" panose="020F0502020204030204" pitchFamily="34" charset="0"/>
                <a:cs typeface="Calibri" panose="020F0502020204030204" pitchFamily="34" charset="0"/>
              </a:rPr>
              <a:t>list</a:t>
            </a:r>
            <a:r>
              <a:rPr lang="es-MX" sz="1600" dirty="0">
                <a:solidFill>
                  <a:schemeClr val="tx1">
                    <a:lumMod val="65000"/>
                    <a:lumOff val="35000"/>
                  </a:schemeClr>
                </a:solidFill>
                <a:latin typeface="Calibri" panose="020F0502020204030204" pitchFamily="34" charset="0"/>
                <a:cs typeface="Calibri" panose="020F0502020204030204" pitchFamily="34" charset="0"/>
              </a:rPr>
              <a:t> ver en opción </a:t>
            </a:r>
            <a:r>
              <a:rPr lang="es-MX" sz="1600" b="1" dirty="0">
                <a:solidFill>
                  <a:schemeClr val="tx1">
                    <a:lumMod val="65000"/>
                    <a:lumOff val="35000"/>
                  </a:schemeClr>
                </a:solidFill>
                <a:latin typeface="Calibri" panose="020F0502020204030204" pitchFamily="34" charset="0"/>
                <a:cs typeface="Calibri" panose="020F0502020204030204" pitchFamily="34" charset="0"/>
              </a:rPr>
              <a:t>Estado Black </a:t>
            </a:r>
            <a:r>
              <a:rPr lang="es-MX" sz="1600" b="1" dirty="0" err="1">
                <a:solidFill>
                  <a:schemeClr val="tx1">
                    <a:lumMod val="65000"/>
                    <a:lumOff val="35000"/>
                  </a:schemeClr>
                </a:solidFill>
                <a:latin typeface="Calibri" panose="020F0502020204030204" pitchFamily="34" charset="0"/>
                <a:cs typeface="Calibri" panose="020F0502020204030204" pitchFamily="34" charset="0"/>
              </a:rPr>
              <a:t>List</a:t>
            </a:r>
            <a:r>
              <a:rPr lang="es-MX" sz="1600" dirty="0">
                <a:solidFill>
                  <a:schemeClr val="tx1">
                    <a:lumMod val="65000"/>
                    <a:lumOff val="35000"/>
                  </a:schemeClr>
                </a:solidFill>
                <a:latin typeface="Calibri" panose="020F0502020204030204" pitchFamily="34" charset="0"/>
                <a:cs typeface="Calibri" panose="020F0502020204030204" pitchFamily="34" charset="0"/>
              </a:rPr>
              <a:t> si aparece la letra “a”, si aparece vacío significa no está en </a:t>
            </a:r>
            <a:r>
              <a:rPr lang="es-MX" sz="1600" dirty="0" err="1">
                <a:solidFill>
                  <a:schemeClr val="tx1">
                    <a:lumMod val="65000"/>
                    <a:lumOff val="35000"/>
                  </a:schemeClr>
                </a:solidFill>
                <a:latin typeface="Calibri" panose="020F0502020204030204" pitchFamily="34" charset="0"/>
                <a:cs typeface="Calibri" panose="020F0502020204030204" pitchFamily="34" charset="0"/>
              </a:rPr>
              <a:t>black</a:t>
            </a:r>
            <a:r>
              <a:rPr lang="es-MX" sz="1600" dirty="0">
                <a:solidFill>
                  <a:schemeClr val="tx1">
                    <a:lumMod val="65000"/>
                    <a:lumOff val="35000"/>
                  </a:schemeClr>
                </a:solidFill>
                <a:latin typeface="Calibri" panose="020F0502020204030204" pitchFamily="34" charset="0"/>
                <a:cs typeface="Calibri" panose="020F0502020204030204" pitchFamily="34" charset="0"/>
              </a:rPr>
              <a:t> </a:t>
            </a:r>
            <a:r>
              <a:rPr lang="es-MX" sz="1600" dirty="0" err="1">
                <a:solidFill>
                  <a:schemeClr val="tx1">
                    <a:lumMod val="65000"/>
                    <a:lumOff val="35000"/>
                  </a:schemeClr>
                </a:solidFill>
                <a:latin typeface="Calibri" panose="020F0502020204030204" pitchFamily="34" charset="0"/>
                <a:cs typeface="Calibri" panose="020F0502020204030204" pitchFamily="34" charset="0"/>
              </a:rPr>
              <a:t>list</a:t>
            </a:r>
            <a:r>
              <a:rPr lang="es-MX" sz="1600" dirty="0">
                <a:solidFill>
                  <a:schemeClr val="tx1">
                    <a:lumMod val="65000"/>
                    <a:lumOff val="35000"/>
                  </a:schemeClr>
                </a:solidFill>
                <a:latin typeface="Calibri" panose="020F0502020204030204" pitchFamily="34" charset="0"/>
                <a:cs typeface="Calibri" panose="020F0502020204030204" pitchFamily="34" charset="0"/>
              </a:rPr>
              <a:t>.</a:t>
            </a:r>
            <a:endParaRPr lang="es-ES" sz="16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633" y="823575"/>
            <a:ext cx="1737143" cy="1737143"/>
          </a:xfrm>
          <a:prstGeom prst="rect">
            <a:avLst/>
          </a:prstGeom>
        </p:spPr>
      </p:pic>
      <p:pic>
        <p:nvPicPr>
          <p:cNvPr id="11" name="Imagen 10"/>
          <p:cNvPicPr/>
          <p:nvPr/>
        </p:nvPicPr>
        <p:blipFill rotWithShape="1">
          <a:blip r:embed="rId3"/>
          <a:srcRect l="31746" t="16932" r="20317" b="38102"/>
          <a:stretch/>
        </p:blipFill>
        <p:spPr bwMode="auto">
          <a:xfrm>
            <a:off x="1306285" y="2963286"/>
            <a:ext cx="5805715" cy="3365500"/>
          </a:xfrm>
          <a:prstGeom prst="roundRect">
            <a:avLst>
              <a:gd name="adj" fmla="val 4904"/>
            </a:avLst>
          </a:prstGeom>
          <a:ln>
            <a:solidFill>
              <a:schemeClr val="bg1">
                <a:lumMod val="75000"/>
              </a:schemeClr>
            </a:solidFill>
          </a:ln>
          <a:extLst>
            <a:ext uri="{53640926-AAD7-44D8-BBD7-CCE9431645EC}">
              <a14:shadowObscured xmlns:a14="http://schemas.microsoft.com/office/drawing/2010/main"/>
            </a:ext>
          </a:extLst>
        </p:spPr>
      </p:pic>
      <p:sp>
        <p:nvSpPr>
          <p:cNvPr id="13" name="Rectángulo 12"/>
          <p:cNvSpPr/>
          <p:nvPr/>
        </p:nvSpPr>
        <p:spPr>
          <a:xfrm>
            <a:off x="7700976" y="3498536"/>
            <a:ext cx="3474154" cy="2031325"/>
          </a:xfrm>
          <a:prstGeom prst="rect">
            <a:avLst/>
          </a:prstGeom>
        </p:spPr>
        <p:txBody>
          <a:bodyPr wrap="square">
            <a:spAutoFit/>
          </a:bodyPr>
          <a:lstStyle/>
          <a:p>
            <a:r>
              <a:rPr lang="es-MX" dirty="0">
                <a:solidFill>
                  <a:srgbClr val="4D4D4D"/>
                </a:solidFill>
                <a:latin typeface="Calibri" panose="020F0502020204030204" pitchFamily="34" charset="0"/>
                <a:cs typeface="Calibri" panose="020F0502020204030204" pitchFamily="34" charset="0"/>
              </a:rPr>
              <a:t>En caso el IMEI no se retiró en Portal ya que no lo reconoce pero si se confirma que estuvo asociado a algún contrato de Entel, es necesario seguir el procedimiento de contingencia (detalle en lamina Nº 23)</a:t>
            </a:r>
            <a:endParaRPr lang="es-ES" dirty="0">
              <a:solidFill>
                <a:srgbClr val="4D4D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041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email">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a:ext>
            </a:extLst>
          </a:blip>
          <a:stretch>
            <a:fillRect/>
          </a:stretch>
        </p:blipFill>
        <p:spPr>
          <a:xfrm flipV="1">
            <a:off x="344774" y="305618"/>
            <a:ext cx="11428126" cy="6110620"/>
          </a:xfrm>
          <a:prstGeom prst="round1Rect">
            <a:avLst>
              <a:gd name="adj" fmla="val 26892"/>
            </a:avLst>
          </a:prstGeom>
        </p:spPr>
      </p:pic>
      <p:sp>
        <p:nvSpPr>
          <p:cNvPr id="2" name="Título 1"/>
          <p:cNvSpPr>
            <a:spLocks noGrp="1"/>
          </p:cNvSpPr>
          <p:nvPr>
            <p:ph type="title"/>
          </p:nvPr>
        </p:nvSpPr>
        <p:spPr/>
        <p:txBody>
          <a:bodyPr/>
          <a:lstStyle/>
          <a:p>
            <a:r>
              <a:rPr lang="es-PE" dirty="0"/>
              <a:t>Objetivos_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a:t>
            </a:fld>
            <a:endParaRPr lang="es-PE"/>
          </a:p>
        </p:txBody>
      </p:sp>
      <p:sp>
        <p:nvSpPr>
          <p:cNvPr id="6" name="Rectangle 5"/>
          <p:cNvSpPr/>
          <p:nvPr/>
        </p:nvSpPr>
        <p:spPr>
          <a:xfrm>
            <a:off x="1410543" y="2203530"/>
            <a:ext cx="9370914" cy="3046988"/>
          </a:xfrm>
          <a:prstGeom prst="rect">
            <a:avLst/>
          </a:prstGeom>
        </p:spPr>
        <p:txBody>
          <a:bodyPr wrap="square">
            <a:spAutoFit/>
          </a:bodyPr>
          <a:lstStyle/>
          <a:p>
            <a:pPr marL="360363" indent="-342900" algn="just">
              <a:buFont typeface="Wingdings" panose="05000000000000000000" pitchFamily="2" charset="2"/>
              <a:buChar char="ü"/>
            </a:pPr>
            <a:r>
              <a:rPr lang="es-ES" sz="2400" dirty="0">
                <a:solidFill>
                  <a:srgbClr val="4D4D4D"/>
                </a:solidFill>
              </a:rPr>
              <a:t>Mejorar la experiencia de los clientes que solicitan la reposición de   equipos y/o CHIP.</a:t>
            </a:r>
          </a:p>
          <a:p>
            <a:pPr marL="171450" indent="-342900" algn="just">
              <a:buFont typeface="Wingdings" panose="05000000000000000000" pitchFamily="2" charset="2"/>
              <a:buChar char="ü"/>
            </a:pPr>
            <a:endParaRPr lang="es-ES" sz="2400" dirty="0">
              <a:solidFill>
                <a:srgbClr val="4D4D4D"/>
              </a:solidFill>
            </a:endParaRPr>
          </a:p>
          <a:p>
            <a:pPr marL="360363" indent="-342900" algn="just">
              <a:buFont typeface="Wingdings" panose="05000000000000000000" pitchFamily="2" charset="2"/>
              <a:buChar char="ü"/>
            </a:pPr>
            <a:r>
              <a:rPr lang="es-ES" sz="2400" dirty="0">
                <a:solidFill>
                  <a:srgbClr val="4D4D4D"/>
                </a:solidFill>
              </a:rPr>
              <a:t>Reducir los tiempos de ejecución de la reposición, minimizando el impacto de reclamos potenciales.</a:t>
            </a:r>
          </a:p>
          <a:p>
            <a:pPr marL="171450" indent="-342900" algn="just">
              <a:buFont typeface="Wingdings" panose="05000000000000000000" pitchFamily="2" charset="2"/>
              <a:buChar char="ü"/>
            </a:pPr>
            <a:endParaRPr lang="es-ES" sz="2400" dirty="0">
              <a:solidFill>
                <a:srgbClr val="4D4D4D"/>
              </a:solidFill>
            </a:endParaRPr>
          </a:p>
          <a:p>
            <a:pPr marL="360363" indent="-342900" algn="just">
              <a:buFont typeface="Wingdings" panose="05000000000000000000" pitchFamily="2" charset="2"/>
              <a:buChar char="ü"/>
            </a:pPr>
            <a:r>
              <a:rPr lang="es-ES" sz="2400" dirty="0">
                <a:solidFill>
                  <a:srgbClr val="4D4D4D"/>
                </a:solidFill>
              </a:rPr>
              <a:t>Optimizar el proceso en general, reduciendo actividades y tiempos de interacción con el cliente.</a:t>
            </a:r>
          </a:p>
        </p:txBody>
      </p:sp>
    </p:spTree>
    <p:extLst>
      <p:ext uri="{BB962C8B-B14F-4D97-AF65-F5344CB8AC3E}">
        <p14:creationId xmlns:p14="http://schemas.microsoft.com/office/powerpoint/2010/main" val="3473265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Proceso portal_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20</a:t>
            </a:fld>
            <a:endParaRPr lang="es-PE"/>
          </a:p>
        </p:txBody>
      </p:sp>
      <p:sp>
        <p:nvSpPr>
          <p:cNvPr id="5" name="Rectángulo 4"/>
          <p:cNvSpPr/>
          <p:nvPr/>
        </p:nvSpPr>
        <p:spPr>
          <a:xfrm>
            <a:off x="1199959" y="2041257"/>
            <a:ext cx="7193479" cy="2862322"/>
          </a:xfrm>
          <a:prstGeom prst="rect">
            <a:avLst/>
          </a:prstGeom>
        </p:spPr>
        <p:txBody>
          <a:bodyPr wrap="square">
            <a:spAutoFit/>
          </a:bodyPr>
          <a:lstStyle/>
          <a:p>
            <a:pPr lvl="1"/>
            <a:r>
              <a:rPr lang="es-ES" b="1" dirty="0">
                <a:solidFill>
                  <a:srgbClr val="8DC63F"/>
                </a:solidFill>
                <a:effectLst/>
                <a:latin typeface="Calibri" panose="020F0502020204030204" pitchFamily="34" charset="0"/>
                <a:cs typeface="Calibri" panose="020F0502020204030204" pitchFamily="34" charset="0"/>
              </a:rPr>
              <a:t>2.   Éxito al procesar el retiro de la </a:t>
            </a:r>
            <a:r>
              <a:rPr lang="es-ES" b="1" dirty="0" err="1">
                <a:solidFill>
                  <a:srgbClr val="8DC63F"/>
                </a:solidFill>
                <a:effectLst/>
                <a:latin typeface="Calibri" panose="020F0502020204030204" pitchFamily="34" charset="0"/>
                <a:cs typeface="Calibri" panose="020F0502020204030204" pitchFamily="34" charset="0"/>
              </a:rPr>
              <a:t>black</a:t>
            </a:r>
            <a:r>
              <a:rPr lang="es-ES" b="1" dirty="0">
                <a:solidFill>
                  <a:srgbClr val="8DC63F"/>
                </a:solidFill>
                <a:effectLst/>
                <a:latin typeface="Calibri" panose="020F0502020204030204" pitchFamily="34" charset="0"/>
                <a:cs typeface="Calibri" panose="020F0502020204030204" pitchFamily="34" charset="0"/>
              </a:rPr>
              <a:t> </a:t>
            </a:r>
            <a:r>
              <a:rPr lang="es-ES" b="1" dirty="0" err="1">
                <a:solidFill>
                  <a:srgbClr val="8DC63F"/>
                </a:solidFill>
                <a:effectLst/>
                <a:latin typeface="Calibri" panose="020F0502020204030204" pitchFamily="34" charset="0"/>
                <a:cs typeface="Calibri" panose="020F0502020204030204" pitchFamily="34" charset="0"/>
              </a:rPr>
              <a:t>list</a:t>
            </a:r>
            <a:r>
              <a:rPr lang="es-ES" b="1" dirty="0">
                <a:solidFill>
                  <a:srgbClr val="8DC63F"/>
                </a:solidFill>
                <a:effectLst/>
                <a:latin typeface="Calibri" panose="020F0502020204030204" pitchFamily="34" charset="0"/>
                <a:cs typeface="Calibri" panose="020F0502020204030204" pitchFamily="34" charset="0"/>
              </a:rPr>
              <a:t>: </a:t>
            </a:r>
            <a:br>
              <a:rPr lang="es-ES" dirty="0">
                <a:solidFill>
                  <a:schemeClr val="tx1">
                    <a:lumMod val="65000"/>
                    <a:lumOff val="35000"/>
                  </a:schemeClr>
                </a:solidFill>
                <a:effectLst/>
                <a:latin typeface="Calibri" panose="020F0502020204030204" pitchFamily="34" charset="0"/>
                <a:cs typeface="Calibri" panose="020F0502020204030204" pitchFamily="34" charset="0"/>
              </a:rPr>
            </a:br>
            <a:r>
              <a:rPr lang="es-ES" dirty="0">
                <a:solidFill>
                  <a:schemeClr val="tx1">
                    <a:lumMod val="65000"/>
                    <a:lumOff val="35000"/>
                  </a:schemeClr>
                </a:solidFill>
                <a:effectLst/>
                <a:latin typeface="Calibri" panose="020F0502020204030204" pitchFamily="34" charset="0"/>
                <a:cs typeface="Calibri" panose="020F0502020204030204" pitchFamily="34" charset="0"/>
              </a:rPr>
              <a:t>IMEI del equipo retirado de </a:t>
            </a:r>
            <a:r>
              <a:rPr lang="es-ES" dirty="0" err="1">
                <a:solidFill>
                  <a:schemeClr val="tx1">
                    <a:lumMod val="65000"/>
                    <a:lumOff val="35000"/>
                  </a:schemeClr>
                </a:solidFill>
                <a:effectLst/>
                <a:latin typeface="Calibri" panose="020F0502020204030204" pitchFamily="34" charset="0"/>
                <a:cs typeface="Calibri" panose="020F0502020204030204" pitchFamily="34" charset="0"/>
              </a:rPr>
              <a:t>black</a:t>
            </a:r>
            <a:r>
              <a:rPr lang="es-ES" dirty="0">
                <a:solidFill>
                  <a:schemeClr val="tx1">
                    <a:lumMod val="65000"/>
                    <a:lumOff val="35000"/>
                  </a:schemeClr>
                </a:solidFill>
                <a:effectLst/>
                <a:latin typeface="Calibri" panose="020F0502020204030204" pitchFamily="34" charset="0"/>
                <a:cs typeface="Calibri" panose="020F0502020204030204" pitchFamily="34" charset="0"/>
              </a:rPr>
              <a:t> </a:t>
            </a:r>
            <a:r>
              <a:rPr lang="es-ES" dirty="0" err="1">
                <a:solidFill>
                  <a:schemeClr val="tx1">
                    <a:lumMod val="65000"/>
                    <a:lumOff val="35000"/>
                  </a:schemeClr>
                </a:solidFill>
                <a:effectLst/>
                <a:latin typeface="Calibri" panose="020F0502020204030204" pitchFamily="34" charset="0"/>
                <a:cs typeface="Calibri" panose="020F0502020204030204" pitchFamily="34" charset="0"/>
              </a:rPr>
              <a:t>list</a:t>
            </a:r>
            <a:r>
              <a:rPr lang="es-ES" dirty="0">
                <a:solidFill>
                  <a:schemeClr val="tx1">
                    <a:lumMod val="65000"/>
                    <a:lumOff val="35000"/>
                  </a:schemeClr>
                </a:solidFill>
                <a:effectLst/>
                <a:latin typeface="Calibri" panose="020F0502020204030204" pitchFamily="34" charset="0"/>
                <a:cs typeface="Calibri" panose="020F0502020204030204" pitchFamily="34" charset="0"/>
              </a:rPr>
              <a:t>, no es necesario ingresar a SINEX.</a:t>
            </a:r>
            <a:br>
              <a:rPr lang="es-ES" dirty="0">
                <a:solidFill>
                  <a:schemeClr val="tx1">
                    <a:lumMod val="65000"/>
                    <a:lumOff val="35000"/>
                  </a:schemeClr>
                </a:solidFill>
                <a:effectLst/>
                <a:latin typeface="Calibri" panose="020F0502020204030204" pitchFamily="34" charset="0"/>
                <a:cs typeface="Calibri" panose="020F0502020204030204" pitchFamily="34" charset="0"/>
              </a:rPr>
            </a:br>
            <a:endParaRPr lang="es-ES" dirty="0">
              <a:solidFill>
                <a:schemeClr val="tx1">
                  <a:lumMod val="65000"/>
                  <a:lumOff val="35000"/>
                </a:schemeClr>
              </a:solidFill>
              <a:effectLst/>
              <a:latin typeface="Calibri" panose="020F0502020204030204" pitchFamily="34" charset="0"/>
              <a:cs typeface="Calibri" panose="020F0502020204030204" pitchFamily="34" charset="0"/>
            </a:endParaRPr>
          </a:p>
          <a:p>
            <a:pPr lvl="1"/>
            <a:r>
              <a:rPr lang="es-ES" b="1" dirty="0">
                <a:solidFill>
                  <a:srgbClr val="8DC63F"/>
                </a:solidFill>
                <a:effectLst/>
                <a:latin typeface="Calibri" panose="020F0502020204030204" pitchFamily="34" charset="0"/>
                <a:cs typeface="Calibri" panose="020F0502020204030204" pitchFamily="34" charset="0"/>
              </a:rPr>
              <a:t>3.   Error al procesar el retiro de la </a:t>
            </a:r>
            <a:r>
              <a:rPr lang="es-ES" b="1" dirty="0" err="1">
                <a:solidFill>
                  <a:srgbClr val="8DC63F"/>
                </a:solidFill>
                <a:effectLst/>
                <a:latin typeface="Calibri" panose="020F0502020204030204" pitchFamily="34" charset="0"/>
                <a:cs typeface="Calibri" panose="020F0502020204030204" pitchFamily="34" charset="0"/>
              </a:rPr>
              <a:t>black</a:t>
            </a:r>
            <a:r>
              <a:rPr lang="es-ES" b="1" dirty="0">
                <a:solidFill>
                  <a:srgbClr val="8DC63F"/>
                </a:solidFill>
                <a:effectLst/>
                <a:latin typeface="Calibri" panose="020F0502020204030204" pitchFamily="34" charset="0"/>
                <a:cs typeface="Calibri" panose="020F0502020204030204" pitchFamily="34" charset="0"/>
              </a:rPr>
              <a:t> </a:t>
            </a:r>
            <a:r>
              <a:rPr lang="es-ES" b="1" dirty="0" err="1">
                <a:solidFill>
                  <a:srgbClr val="8DC63F"/>
                </a:solidFill>
                <a:effectLst/>
                <a:latin typeface="Calibri" panose="020F0502020204030204" pitchFamily="34" charset="0"/>
                <a:cs typeface="Calibri" panose="020F0502020204030204" pitchFamily="34" charset="0"/>
              </a:rPr>
              <a:t>list</a:t>
            </a:r>
            <a:r>
              <a:rPr lang="es-ES" b="1" dirty="0">
                <a:solidFill>
                  <a:srgbClr val="8DC63F"/>
                </a:solidFill>
                <a:effectLst/>
                <a:latin typeface="Calibri" panose="020F0502020204030204" pitchFamily="34" charset="0"/>
                <a:cs typeface="Calibri" panose="020F0502020204030204" pitchFamily="34" charset="0"/>
              </a:rPr>
              <a:t>: </a:t>
            </a:r>
            <a:br>
              <a:rPr lang="es-ES" b="1" dirty="0">
                <a:solidFill>
                  <a:schemeClr val="tx1">
                    <a:lumMod val="65000"/>
                    <a:lumOff val="35000"/>
                  </a:schemeClr>
                </a:solidFill>
                <a:effectLst/>
                <a:latin typeface="Calibri" panose="020F0502020204030204" pitchFamily="34" charset="0"/>
                <a:cs typeface="Calibri" panose="020F0502020204030204" pitchFamily="34" charset="0"/>
              </a:rPr>
            </a:br>
            <a:r>
              <a:rPr lang="es-ES" dirty="0">
                <a:solidFill>
                  <a:schemeClr val="tx1">
                    <a:lumMod val="65000"/>
                    <a:lumOff val="35000"/>
                  </a:schemeClr>
                </a:solidFill>
                <a:effectLst/>
                <a:latin typeface="Calibri" panose="020F0502020204030204" pitchFamily="34" charset="0"/>
                <a:cs typeface="Calibri" panose="020F0502020204030204" pitchFamily="34" charset="0"/>
              </a:rPr>
              <a:t>Se registró un error en el retiro del IMEI del equipo del Black </a:t>
            </a:r>
            <a:r>
              <a:rPr lang="es-ES" dirty="0" err="1">
                <a:solidFill>
                  <a:schemeClr val="tx1">
                    <a:lumMod val="65000"/>
                    <a:lumOff val="35000"/>
                  </a:schemeClr>
                </a:solidFill>
                <a:effectLst/>
                <a:latin typeface="Calibri" panose="020F0502020204030204" pitchFamily="34" charset="0"/>
                <a:cs typeface="Calibri" panose="020F0502020204030204" pitchFamily="34" charset="0"/>
              </a:rPr>
              <a:t>list</a:t>
            </a:r>
            <a:r>
              <a:rPr lang="es-ES" dirty="0">
                <a:solidFill>
                  <a:schemeClr val="tx1">
                    <a:lumMod val="65000"/>
                    <a:lumOff val="35000"/>
                  </a:schemeClr>
                </a:solidFill>
                <a:effectLst/>
                <a:latin typeface="Calibri" panose="020F0502020204030204" pitchFamily="34" charset="0"/>
                <a:cs typeface="Calibri" panose="020F0502020204030204" pitchFamily="34" charset="0"/>
              </a:rPr>
              <a:t>, por lo que deberá seguir el procedimiento manual en SINEX.</a:t>
            </a:r>
          </a:p>
          <a:p>
            <a:pPr marL="800100" lvl="1" indent="-342900">
              <a:buFont typeface="+mj-lt"/>
              <a:buAutoNum type="arabicPeriod"/>
            </a:pPr>
            <a:endParaRPr lang="es-ES" dirty="0">
              <a:solidFill>
                <a:schemeClr val="tx1">
                  <a:lumMod val="65000"/>
                  <a:lumOff val="35000"/>
                </a:schemeClr>
              </a:solidFill>
              <a:latin typeface="Calibri" panose="020F0502020204030204" pitchFamily="34" charset="0"/>
              <a:cs typeface="Calibri" panose="020F0502020204030204" pitchFamily="34" charset="0"/>
            </a:endParaRPr>
          </a:p>
          <a:p>
            <a:pPr lvl="1"/>
            <a:r>
              <a:rPr lang="es-MX" b="1" dirty="0">
                <a:solidFill>
                  <a:srgbClr val="8DC63F"/>
                </a:solidFill>
                <a:latin typeface="Calibri" panose="020F0502020204030204" pitchFamily="34" charset="0"/>
                <a:cs typeface="Calibri" panose="020F0502020204030204" pitchFamily="34" charset="0"/>
              </a:rPr>
              <a:t>4.   IMEI Retirado Exitosamente: </a:t>
            </a:r>
            <a:br>
              <a:rPr lang="es-MX" b="1" dirty="0">
                <a:solidFill>
                  <a:srgbClr val="0154A0"/>
                </a:solidFill>
                <a:latin typeface="Calibri" panose="020F0502020204030204" pitchFamily="34" charset="0"/>
                <a:cs typeface="Calibri" panose="020F0502020204030204" pitchFamily="34" charset="0"/>
              </a:rPr>
            </a:br>
            <a:r>
              <a:rPr lang="es-MX" dirty="0">
                <a:solidFill>
                  <a:schemeClr val="tx1">
                    <a:lumMod val="65000"/>
                    <a:lumOff val="35000"/>
                  </a:schemeClr>
                </a:solidFill>
                <a:latin typeface="Calibri" panose="020F0502020204030204" pitchFamily="34" charset="0"/>
                <a:cs typeface="Calibri" panose="020F0502020204030204" pitchFamily="34" charset="0"/>
              </a:rPr>
              <a:t>IMEI del equipo retirado de </a:t>
            </a:r>
            <a:r>
              <a:rPr lang="es-MX" dirty="0" err="1">
                <a:solidFill>
                  <a:schemeClr val="tx1">
                    <a:lumMod val="65000"/>
                    <a:lumOff val="35000"/>
                  </a:schemeClr>
                </a:solidFill>
                <a:latin typeface="Calibri" panose="020F0502020204030204" pitchFamily="34" charset="0"/>
                <a:cs typeface="Calibri" panose="020F0502020204030204" pitchFamily="34" charset="0"/>
              </a:rPr>
              <a:t>black</a:t>
            </a:r>
            <a:r>
              <a:rPr lang="es-MX" dirty="0">
                <a:solidFill>
                  <a:schemeClr val="tx1">
                    <a:lumMod val="65000"/>
                    <a:lumOff val="35000"/>
                  </a:schemeClr>
                </a:solidFill>
                <a:latin typeface="Calibri" panose="020F0502020204030204" pitchFamily="34" charset="0"/>
                <a:cs typeface="Calibri" panose="020F0502020204030204" pitchFamily="34" charset="0"/>
              </a:rPr>
              <a:t> </a:t>
            </a:r>
            <a:r>
              <a:rPr lang="es-MX" dirty="0" err="1">
                <a:solidFill>
                  <a:schemeClr val="tx1">
                    <a:lumMod val="65000"/>
                    <a:lumOff val="35000"/>
                  </a:schemeClr>
                </a:solidFill>
                <a:latin typeface="Calibri" panose="020F0502020204030204" pitchFamily="34" charset="0"/>
                <a:cs typeface="Calibri" panose="020F0502020204030204" pitchFamily="34" charset="0"/>
              </a:rPr>
              <a:t>list</a:t>
            </a:r>
            <a:endParaRPr lang="es-ES"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6" name="Picture 2" descr="https://upload.wikimedia.org/wikipedia/commons/thumb/5/50/Yes_Check_Circle.svg/2000px-Yes_Check_Circ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921" y="1459986"/>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620912" y="1469191"/>
            <a:ext cx="3266407" cy="461665"/>
          </a:xfrm>
          <a:prstGeom prst="rect">
            <a:avLst/>
          </a:prstGeom>
        </p:spPr>
        <p:txBody>
          <a:bodyPr wrap="none">
            <a:spAutoFit/>
          </a:bodyPr>
          <a:lstStyle/>
          <a:p>
            <a:r>
              <a:rPr lang="es-PE" sz="2400" b="1" i="1" dirty="0">
                <a:solidFill>
                  <a:srgbClr val="8DC63F"/>
                </a:solidFill>
                <a:latin typeface="Calibri" panose="020F0502020204030204" pitchFamily="34" charset="0"/>
                <a:cs typeface="Calibri" panose="020F0502020204030204" pitchFamily="34" charset="0"/>
              </a:rPr>
              <a:t>Resultados del incidente</a:t>
            </a:r>
          </a:p>
        </p:txBody>
      </p:sp>
      <p:sp>
        <p:nvSpPr>
          <p:cNvPr id="9" name="Llamada rectangular redondeada 8"/>
          <p:cNvSpPr/>
          <p:nvPr/>
        </p:nvSpPr>
        <p:spPr>
          <a:xfrm>
            <a:off x="1768839" y="5046395"/>
            <a:ext cx="6522999" cy="1246641"/>
          </a:xfrm>
          <a:prstGeom prst="wedgeRoundRectCallout">
            <a:avLst>
              <a:gd name="adj1" fmla="val 65868"/>
              <a:gd name="adj2" fmla="val -36323"/>
              <a:gd name="adj3" fmla="val 16667"/>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4D4D4D"/>
                </a:solidFill>
                <a:effectLst/>
                <a:latin typeface="Calibri" panose="020F0502020204030204" pitchFamily="34" charset="0"/>
                <a:cs typeface="Calibri" panose="020F0502020204030204" pitchFamily="34" charset="0"/>
              </a:rPr>
              <a:t>El Supervisor, Asesor Referente y Plataforma Técnica deben realizar el retiro de IMEI del Black List </a:t>
            </a:r>
            <a:r>
              <a:rPr lang="es-ES" dirty="0">
                <a:solidFill>
                  <a:srgbClr val="4D4D4D"/>
                </a:solidFill>
                <a:latin typeface="Calibri" panose="020F0502020204030204" pitchFamily="34" charset="0"/>
                <a:cs typeface="Calibri" panose="020F0502020204030204" pitchFamily="34" charset="0"/>
              </a:rPr>
              <a:t>s</a:t>
            </a:r>
            <a:r>
              <a:rPr lang="es-ES" dirty="0">
                <a:solidFill>
                  <a:srgbClr val="4D4D4D"/>
                </a:solidFill>
                <a:effectLst/>
                <a:latin typeface="Calibri" panose="020F0502020204030204" pitchFamily="34" charset="0"/>
                <a:cs typeface="Calibri" panose="020F0502020204030204" pitchFamily="34" charset="0"/>
              </a:rPr>
              <a:t>olo en caso tengan como resultado el punto 3.</a:t>
            </a:r>
            <a:endParaRPr lang="es-PE" dirty="0">
              <a:solidFill>
                <a:srgbClr val="4D4D4D"/>
              </a:solidFill>
              <a:latin typeface="Calibri" panose="020F0502020204030204" pitchFamily="34" charset="0"/>
              <a:cs typeface="Calibri" panose="020F0502020204030204" pitchFamily="34" charset="0"/>
            </a:endParaRPr>
          </a:p>
        </p:txBody>
      </p:sp>
      <p:pic>
        <p:nvPicPr>
          <p:cNvPr id="10" name="Imagen 9"/>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3182"/>
          <a:stretch/>
        </p:blipFill>
        <p:spPr>
          <a:xfrm>
            <a:off x="7882080" y="2041257"/>
            <a:ext cx="4073236" cy="4572000"/>
          </a:xfrm>
          <a:prstGeom prst="round2DiagRect">
            <a:avLst>
              <a:gd name="adj1" fmla="val 32994"/>
              <a:gd name="adj2" fmla="val 0"/>
            </a:avLst>
          </a:prstGeom>
        </p:spPr>
      </p:pic>
    </p:spTree>
    <p:extLst>
      <p:ext uri="{BB962C8B-B14F-4D97-AF65-F5344CB8AC3E}">
        <p14:creationId xmlns:p14="http://schemas.microsoft.com/office/powerpoint/2010/main" val="19211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Validación de bloqueo_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21</a:t>
            </a:fld>
            <a:endParaRPr lang="es-PE"/>
          </a:p>
        </p:txBody>
      </p:sp>
      <p:sp>
        <p:nvSpPr>
          <p:cNvPr id="8" name="Rectángulo 7"/>
          <p:cNvSpPr/>
          <p:nvPr/>
        </p:nvSpPr>
        <p:spPr>
          <a:xfrm>
            <a:off x="1629842" y="1459986"/>
            <a:ext cx="9243527" cy="729430"/>
          </a:xfrm>
          <a:prstGeom prst="rect">
            <a:avLst/>
          </a:prstGeom>
        </p:spPr>
        <p:txBody>
          <a:bodyPr wrap="square">
            <a:spAutoFit/>
          </a:bodyPr>
          <a:lstStyle/>
          <a:p>
            <a:pPr>
              <a:lnSpc>
                <a:spcPct val="115000"/>
              </a:lnSpc>
              <a:spcBef>
                <a:spcPts val="600"/>
              </a:spcBef>
              <a:spcAft>
                <a:spcPts val="600"/>
              </a:spcAft>
            </a:pPr>
            <a:r>
              <a:rPr lang="es-MX" i="1" dirty="0">
                <a:solidFill>
                  <a:schemeClr val="bg2">
                    <a:lumMod val="50000"/>
                  </a:schemeClr>
                </a:solidFill>
                <a:latin typeface="Calibri" panose="020F0502020204030204" pitchFamily="34" charset="0"/>
                <a:ea typeface="Times New Roman" panose="02020603050405020304" pitchFamily="18" charset="0"/>
                <a:cs typeface="Calibri" panose="020F0502020204030204" pitchFamily="34" charset="0"/>
              </a:rPr>
              <a:t>Si el IMEI del equipo está en Black </a:t>
            </a:r>
            <a:r>
              <a:rPr lang="es-MX" i="1" dirty="0" err="1">
                <a:solidFill>
                  <a:schemeClr val="bg2">
                    <a:lumMod val="50000"/>
                  </a:schemeClr>
                </a:solidFill>
                <a:latin typeface="Calibri" panose="020F0502020204030204" pitchFamily="34" charset="0"/>
                <a:ea typeface="Times New Roman" panose="02020603050405020304" pitchFamily="18" charset="0"/>
                <a:cs typeface="Calibri" panose="020F0502020204030204" pitchFamily="34" charset="0"/>
              </a:rPr>
              <a:t>List</a:t>
            </a:r>
            <a:r>
              <a:rPr lang="es-MX" i="1" dirty="0">
                <a:solidFill>
                  <a:schemeClr val="bg2">
                    <a:lumMod val="50000"/>
                  </a:schemeClr>
                </a:solidFill>
                <a:latin typeface="Calibri" panose="020F0502020204030204" pitchFamily="34" charset="0"/>
                <a:ea typeface="Times New Roman" panose="02020603050405020304" pitchFamily="18" charset="0"/>
                <a:cs typeface="Calibri" panose="020F0502020204030204" pitchFamily="34" charset="0"/>
              </a:rPr>
              <a:t> y ha sido bloqueado por Entel, aparecerá como Empresa Operadora: ENTEL PERÚ S.A. (ANTES NEXTEL)</a:t>
            </a:r>
            <a:endParaRPr lang="es-ES" sz="3200" i="1" dirty="0">
              <a:solidFill>
                <a:schemeClr val="bg2">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2" descr="https://upload.wikimedia.org/wikipedia/commons/thumb/5/50/Yes_Check_Circle.svg/2000px-Yes_Check_Circ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921" y="1459986"/>
            <a:ext cx="480076" cy="480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p:cNvPicPr/>
          <p:nvPr/>
        </p:nvPicPr>
        <p:blipFill rotWithShape="1">
          <a:blip r:embed="rId3"/>
          <a:srcRect l="21782" t="19757" r="12876" b="13637"/>
          <a:stretch/>
        </p:blipFill>
        <p:spPr bwMode="auto">
          <a:xfrm>
            <a:off x="1629840" y="2375447"/>
            <a:ext cx="6523558" cy="3116075"/>
          </a:xfrm>
          <a:prstGeom prst="roundRect">
            <a:avLst>
              <a:gd name="adj" fmla="val 12802"/>
            </a:avLst>
          </a:prstGeom>
          <a:ln>
            <a:solidFill>
              <a:schemeClr val="bg2"/>
            </a:solidFill>
          </a:ln>
          <a:extLst>
            <a:ext uri="{53640926-AAD7-44D8-BBD7-CCE9431645EC}">
              <a14:shadowObscured xmlns:a14="http://schemas.microsoft.com/office/drawing/2010/main"/>
            </a:ext>
          </a:extLst>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6714" y="4116364"/>
            <a:ext cx="1996655" cy="1862405"/>
          </a:xfrm>
          <a:prstGeom prst="rect">
            <a:avLst/>
          </a:prstGeom>
        </p:spPr>
      </p:pic>
      <p:sp>
        <p:nvSpPr>
          <p:cNvPr id="14" name="Llamada rectangular redondeada 13"/>
          <p:cNvSpPr/>
          <p:nvPr/>
        </p:nvSpPr>
        <p:spPr>
          <a:xfrm>
            <a:off x="8637083" y="2375447"/>
            <a:ext cx="2363373" cy="1299372"/>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sz="1600" i="1" dirty="0">
                <a:solidFill>
                  <a:srgbClr val="4D4D4D"/>
                </a:solidFill>
                <a:latin typeface="Calibri" panose="020F0502020204030204" pitchFamily="34" charset="0"/>
                <a:cs typeface="Calibri" panose="020F0502020204030204" pitchFamily="34" charset="0"/>
              </a:rPr>
              <a:t>Ejemplo: IMEI ingresado a Black </a:t>
            </a:r>
            <a:r>
              <a:rPr lang="es-ES" sz="1600" i="1" dirty="0" err="1">
                <a:solidFill>
                  <a:srgbClr val="4D4D4D"/>
                </a:solidFill>
                <a:latin typeface="Calibri" panose="020F0502020204030204" pitchFamily="34" charset="0"/>
                <a:cs typeface="Calibri" panose="020F0502020204030204" pitchFamily="34" charset="0"/>
              </a:rPr>
              <a:t>List</a:t>
            </a:r>
            <a:r>
              <a:rPr lang="es-ES" sz="1600" i="1" dirty="0">
                <a:solidFill>
                  <a:srgbClr val="4D4D4D"/>
                </a:solidFill>
                <a:latin typeface="Calibri" panose="020F0502020204030204" pitchFamily="34" charset="0"/>
                <a:cs typeface="Calibri" panose="020F0502020204030204" pitchFamily="34" charset="0"/>
              </a:rPr>
              <a:t> por operador Entel, motivo ROBO</a:t>
            </a:r>
          </a:p>
        </p:txBody>
      </p:sp>
      <p:sp>
        <p:nvSpPr>
          <p:cNvPr id="16" name="Rectángulo 15"/>
          <p:cNvSpPr/>
          <p:nvPr/>
        </p:nvSpPr>
        <p:spPr>
          <a:xfrm>
            <a:off x="1629840" y="5824880"/>
            <a:ext cx="5966713" cy="523220"/>
          </a:xfrm>
          <a:prstGeom prst="rect">
            <a:avLst/>
          </a:prstGeom>
        </p:spPr>
        <p:txBody>
          <a:bodyPr wrap="square">
            <a:spAutoFit/>
          </a:bodyPr>
          <a:lstStyle/>
          <a:p>
            <a:pPr marL="285750" indent="-285750">
              <a:buFont typeface="Arial" panose="020B0604020202020204" pitchFamily="34" charset="0"/>
              <a:buChar char="•"/>
            </a:pPr>
            <a:r>
              <a:rPr lang="es-ES" sz="1400" b="1" dirty="0">
                <a:solidFill>
                  <a:srgbClr val="8DC63F"/>
                </a:solidFill>
                <a:latin typeface="Calibri" panose="020F0502020204030204" pitchFamily="34" charset="0"/>
                <a:cs typeface="Calibri" panose="020F0502020204030204" pitchFamily="34" charset="0"/>
              </a:rPr>
              <a:t>Link para validación</a:t>
            </a:r>
            <a:r>
              <a:rPr lang="es-ES" sz="1400" dirty="0">
                <a:solidFill>
                  <a:schemeClr val="tx1">
                    <a:lumMod val="65000"/>
                    <a:lumOff val="35000"/>
                  </a:schemeClr>
                </a:solidFill>
                <a:latin typeface="Calibri" panose="020F0502020204030204" pitchFamily="34" charset="0"/>
                <a:cs typeface="Calibri" panose="020F0502020204030204" pitchFamily="34" charset="0"/>
              </a:rPr>
              <a:t>: </a:t>
            </a:r>
            <a:r>
              <a:rPr lang="es-MX" sz="1400" u="sng" dirty="0">
                <a:latin typeface="Calibri" panose="020F0502020204030204" pitchFamily="34" charset="0"/>
                <a:cs typeface="Calibri" panose="020F0502020204030204" pitchFamily="34" charset="0"/>
                <a:hlinkClick r:id="rId5"/>
              </a:rPr>
              <a:t>http://www2.osiptel.gob.pe/SIGEM/default.aspx</a:t>
            </a:r>
            <a:endParaRPr lang="es-ES" sz="1400" dirty="0">
              <a:latin typeface="Calibri" panose="020F0502020204030204" pitchFamily="34" charset="0"/>
              <a:cs typeface="Calibri" panose="020F0502020204030204" pitchFamily="34" charset="0"/>
            </a:endParaRPr>
          </a:p>
          <a:p>
            <a:endParaRPr lang="es-ES" sz="1400" dirty="0">
              <a:solidFill>
                <a:schemeClr val="tx1">
                  <a:lumMod val="65000"/>
                  <a:lumOff val="3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41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Validación de bloqueo_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22</a:t>
            </a:fld>
            <a:endParaRPr lang="es-PE"/>
          </a:p>
        </p:txBody>
      </p:sp>
      <p:pic>
        <p:nvPicPr>
          <p:cNvPr id="10" name="Imagen 9" descr="cid:image005.jpg@01D1D61A.FFE05240"/>
          <p:cNvPicPr/>
          <p:nvPr/>
        </p:nvPicPr>
        <p:blipFill rotWithShape="1">
          <a:blip r:embed="rId2" r:link="rId3" cstate="print">
            <a:extLst>
              <a:ext uri="{28A0092B-C50C-407E-A947-70E740481C1C}">
                <a14:useLocalDpi xmlns:a14="http://schemas.microsoft.com/office/drawing/2010/main" val="0"/>
              </a:ext>
            </a:extLst>
          </a:blip>
          <a:srcRect t="15190"/>
          <a:stretch/>
        </p:blipFill>
        <p:spPr bwMode="auto">
          <a:xfrm>
            <a:off x="959922" y="3014044"/>
            <a:ext cx="6475200" cy="3176028"/>
          </a:xfrm>
          <a:prstGeom prst="roundRect">
            <a:avLst/>
          </a:prstGeom>
          <a:noFill/>
          <a:ln>
            <a:solidFill>
              <a:schemeClr val="bg2"/>
            </a:solidFill>
          </a:ln>
        </p:spPr>
      </p:pic>
      <p:pic>
        <p:nvPicPr>
          <p:cNvPr id="15"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720" y="1326987"/>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206759" y="1256798"/>
            <a:ext cx="10525696" cy="1626599"/>
          </a:xfrm>
          <a:prstGeom prst="rect">
            <a:avLst/>
          </a:prstGeom>
        </p:spPr>
        <p:txBody>
          <a:bodyPr wrap="square">
            <a:spAutoFit/>
          </a:bodyPr>
          <a:lstStyle/>
          <a:p>
            <a:pPr>
              <a:lnSpc>
                <a:spcPct val="115000"/>
              </a:lnSpc>
              <a:spcBef>
                <a:spcPts val="600"/>
              </a:spcBef>
              <a:spcAft>
                <a:spcPts val="600"/>
              </a:spcAft>
            </a:pPr>
            <a:r>
              <a:rPr lang="es-MX" sz="2400" dirty="0">
                <a:solidFill>
                  <a:srgbClr val="FF6702"/>
                </a:solidFill>
                <a:latin typeface="Calibri" panose="020F0502020204030204" pitchFamily="34" charset="0"/>
                <a:ea typeface="Times New Roman" panose="02020603050405020304" pitchFamily="18" charset="0"/>
                <a:cs typeface="Calibri" panose="020F0502020204030204" pitchFamily="34" charset="0"/>
              </a:rPr>
              <a:t>     </a:t>
            </a:r>
            <a:r>
              <a:rPr lang="es-MX" sz="2400" b="1" dirty="0">
                <a:solidFill>
                  <a:srgbClr val="8DC63F"/>
                </a:solidFill>
                <a:latin typeface="Calibri" panose="020F0502020204030204" pitchFamily="34" charset="0"/>
                <a:ea typeface="Times New Roman" panose="02020603050405020304" pitchFamily="18" charset="0"/>
                <a:cs typeface="Calibri" panose="020F0502020204030204" pitchFamily="34" charset="0"/>
              </a:rPr>
              <a:t>Tener en Cuenta: </a:t>
            </a:r>
          </a:p>
          <a:p>
            <a:pPr>
              <a:lnSpc>
                <a:spcPct val="115000"/>
              </a:lnSpc>
              <a:spcBef>
                <a:spcPts val="600"/>
              </a:spcBef>
              <a:spcAft>
                <a:spcPts val="600"/>
              </a:spcAft>
            </a:pPr>
            <a:r>
              <a:rPr lang="es-MX" i="1" dirty="0">
                <a:solidFill>
                  <a:srgbClr val="4D4D4D"/>
                </a:solidFill>
                <a:latin typeface="Calibri" panose="020F0502020204030204" pitchFamily="34" charset="0"/>
                <a:ea typeface="Times New Roman" panose="02020603050405020304" pitchFamily="18" charset="0"/>
                <a:cs typeface="Calibri" panose="020F0502020204030204" pitchFamily="34" charset="0"/>
              </a:rPr>
              <a:t>Si el IMEI del equipo ha sido bloqueado por otro Operador, indicar al cliente el nombre del Operador, ya que ellos solo podrán retirarlo del BL (el por qué en el momento del robo o  pérdida, el Equipo estuvo siendo utilizado con alguna línea (CHIP) del Operador en mención).</a:t>
            </a:r>
            <a:endParaRPr lang="es-ES" sz="3200" i="1" dirty="0">
              <a:solidFill>
                <a:srgbClr val="4D4D4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Llamada rectangular redondeada 15"/>
          <p:cNvSpPr/>
          <p:nvPr/>
        </p:nvSpPr>
        <p:spPr>
          <a:xfrm>
            <a:off x="8467789" y="2883397"/>
            <a:ext cx="2954716" cy="924105"/>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ES" sz="1600" dirty="0">
                <a:solidFill>
                  <a:srgbClr val="4D4D4D"/>
                </a:solidFill>
                <a:latin typeface="Calibri" panose="020F0502020204030204" pitchFamily="34" charset="0"/>
                <a:cs typeface="Calibri" panose="020F0502020204030204" pitchFamily="34" charset="0"/>
              </a:rPr>
              <a:t>Ejemplo: IMEI ingresado a Black </a:t>
            </a:r>
            <a:r>
              <a:rPr lang="es-ES" sz="1600" dirty="0" err="1">
                <a:solidFill>
                  <a:srgbClr val="4D4D4D"/>
                </a:solidFill>
                <a:latin typeface="Calibri" panose="020F0502020204030204" pitchFamily="34" charset="0"/>
                <a:cs typeface="Calibri" panose="020F0502020204030204" pitchFamily="34" charset="0"/>
              </a:rPr>
              <a:t>List</a:t>
            </a:r>
            <a:r>
              <a:rPr lang="es-ES" sz="1600" dirty="0">
                <a:solidFill>
                  <a:srgbClr val="4D4D4D"/>
                </a:solidFill>
                <a:latin typeface="Calibri" panose="020F0502020204030204" pitchFamily="34" charset="0"/>
                <a:cs typeface="Calibri" panose="020F0502020204030204" pitchFamily="34" charset="0"/>
              </a:rPr>
              <a:t> por otro operador</a:t>
            </a:r>
          </a:p>
        </p:txBody>
      </p:sp>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2537" y="4236193"/>
            <a:ext cx="1953879" cy="1953879"/>
          </a:xfrm>
          <a:prstGeom prst="rect">
            <a:avLst/>
          </a:prstGeom>
        </p:spPr>
      </p:pic>
    </p:spTree>
    <p:extLst>
      <p:ext uri="{BB962C8B-B14F-4D97-AF65-F5344CB8AC3E}">
        <p14:creationId xmlns:p14="http://schemas.microsoft.com/office/powerpoint/2010/main" val="60863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Validación de bloqueo_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23</a:t>
            </a:fld>
            <a:endParaRPr lang="es-PE"/>
          </a:p>
        </p:txBody>
      </p:sp>
      <p:pic>
        <p:nvPicPr>
          <p:cNvPr id="15" name="Picture 2" descr="https://upload.wikimedia.org/wikipedia/commons/thumb/5/50/Yes_Check_Circle.svg/2000px-Yes_Check_Circle.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921" y="1302185"/>
            <a:ext cx="480076" cy="4800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rotWithShape="1">
          <a:blip r:embed="rId3"/>
          <a:srcRect l="22609" t="39087" r="14032" b="27644"/>
          <a:stretch/>
        </p:blipFill>
        <p:spPr>
          <a:xfrm>
            <a:off x="1306285" y="3113051"/>
            <a:ext cx="9729751" cy="3329952"/>
          </a:xfrm>
          <a:prstGeom prst="rect">
            <a:avLst/>
          </a:prstGeom>
        </p:spPr>
      </p:pic>
      <p:sp>
        <p:nvSpPr>
          <p:cNvPr id="11" name="Rectángulo 10"/>
          <p:cNvSpPr/>
          <p:nvPr/>
        </p:nvSpPr>
        <p:spPr>
          <a:xfrm>
            <a:off x="1199959" y="2009180"/>
            <a:ext cx="7134572" cy="1047979"/>
          </a:xfrm>
          <a:prstGeom prst="rect">
            <a:avLst/>
          </a:prstGeom>
        </p:spPr>
        <p:txBody>
          <a:bodyPr wrap="square">
            <a:spAutoFit/>
          </a:bodyPr>
          <a:lstStyle/>
          <a:p>
            <a:pPr>
              <a:lnSpc>
                <a:spcPct val="115000"/>
              </a:lnSpc>
              <a:spcBef>
                <a:spcPts val="600"/>
              </a:spcBef>
              <a:spcAft>
                <a:spcPts val="600"/>
              </a:spcAft>
            </a:pPr>
            <a:r>
              <a:rPr lang="es-MX" i="1" dirty="0">
                <a:solidFill>
                  <a:srgbClr val="4D4D4D"/>
                </a:solidFill>
                <a:latin typeface="Calibri" panose="020F0502020204030204" pitchFamily="34" charset="0"/>
                <a:ea typeface="Times New Roman" panose="02020603050405020304" pitchFamily="18" charset="0"/>
                <a:cs typeface="Calibri" panose="020F0502020204030204" pitchFamily="34" charset="0"/>
              </a:rPr>
              <a:t>Generar incidente de consulta en el portal cuando verifiques que el IMEI del equipo fue bloqueado por otro operador, se registra de la siguiente manera:</a:t>
            </a:r>
            <a:endParaRPr lang="es-ES" sz="3200" i="1" dirty="0">
              <a:solidFill>
                <a:srgbClr val="4D4D4D"/>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ángulo 13"/>
          <p:cNvSpPr/>
          <p:nvPr/>
        </p:nvSpPr>
        <p:spPr>
          <a:xfrm>
            <a:off x="1732670" y="1334601"/>
            <a:ext cx="2872133" cy="461665"/>
          </a:xfrm>
          <a:prstGeom prst="rect">
            <a:avLst/>
          </a:prstGeom>
        </p:spPr>
        <p:txBody>
          <a:bodyPr wrap="none">
            <a:spAutoFit/>
          </a:bodyPr>
          <a:lstStyle/>
          <a:p>
            <a:r>
              <a:rPr lang="es-PE" sz="2400" b="1" dirty="0">
                <a:solidFill>
                  <a:srgbClr val="8DC63F"/>
                </a:solidFill>
                <a:latin typeface="Calibri" panose="020F0502020204030204" pitchFamily="34" charset="0"/>
                <a:cs typeface="Calibri" panose="020F0502020204030204" pitchFamily="34" charset="0"/>
              </a:rPr>
              <a:t>Registro de incidente</a:t>
            </a: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5897" y="796805"/>
            <a:ext cx="2280139" cy="1998922"/>
          </a:xfrm>
          <a:prstGeom prst="rect">
            <a:avLst/>
          </a:prstGeom>
        </p:spPr>
      </p:pic>
    </p:spTree>
    <p:extLst>
      <p:ext uri="{BB962C8B-B14F-4D97-AF65-F5344CB8AC3E}">
        <p14:creationId xmlns:p14="http://schemas.microsoft.com/office/powerpoint/2010/main" val="3723090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Consideraciones_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24</a:t>
            </a:fld>
            <a:endParaRPr lang="es-PE"/>
          </a:p>
        </p:txBody>
      </p:sp>
      <p:sp>
        <p:nvSpPr>
          <p:cNvPr id="13" name="Rectángulo 12"/>
          <p:cNvSpPr/>
          <p:nvPr/>
        </p:nvSpPr>
        <p:spPr>
          <a:xfrm>
            <a:off x="1683433" y="1302185"/>
            <a:ext cx="9331570" cy="923330"/>
          </a:xfrm>
          <a:prstGeom prst="rect">
            <a:avLst/>
          </a:prstGeom>
        </p:spPr>
        <p:txBody>
          <a:bodyPr wrap="square">
            <a:spAutoFit/>
          </a:bodyPr>
          <a:lstStyle/>
          <a:p>
            <a:pPr marL="285750" indent="-285750">
              <a:buFont typeface="Wingdings" panose="05000000000000000000" pitchFamily="2" charset="2"/>
              <a:buChar char="ü"/>
            </a:pPr>
            <a:endParaRPr lang="es-MX" dirty="0">
              <a:solidFill>
                <a:schemeClr val="tx1">
                  <a:lumMod val="65000"/>
                  <a:lumOff val="35000"/>
                </a:schemeClr>
              </a:solidFill>
              <a:latin typeface="Calibri" panose="020F0502020204030204" pitchFamily="34" charset="0"/>
              <a:cs typeface="Calibri" panose="020F0502020204030204" pitchFamily="34" charset="0"/>
            </a:endParaRPr>
          </a:p>
          <a:p>
            <a:endParaRPr lang="es-MX" dirty="0">
              <a:solidFill>
                <a:schemeClr val="tx1">
                  <a:lumMod val="65000"/>
                  <a:lumOff val="35000"/>
                </a:schemeClr>
              </a:solidFill>
              <a:latin typeface="Calibri" panose="020F0502020204030204" pitchFamily="34" charset="0"/>
              <a:cs typeface="Calibri" panose="020F0502020204030204" pitchFamily="34" charset="0"/>
            </a:endParaRPr>
          </a:p>
          <a:p>
            <a:endParaRPr lang="es-MX"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6" name="Rectángulo 15"/>
          <p:cNvSpPr/>
          <p:nvPr/>
        </p:nvSpPr>
        <p:spPr>
          <a:xfrm>
            <a:off x="3167459" y="330457"/>
            <a:ext cx="9331570" cy="646331"/>
          </a:xfrm>
          <a:prstGeom prst="rect">
            <a:avLst/>
          </a:prstGeom>
        </p:spPr>
        <p:txBody>
          <a:bodyPr wrap="square">
            <a:spAutoFit/>
          </a:bodyPr>
          <a:lstStyle/>
          <a:p>
            <a:endParaRPr lang="es-MX" dirty="0">
              <a:solidFill>
                <a:schemeClr val="tx1">
                  <a:lumMod val="65000"/>
                  <a:lumOff val="35000"/>
                </a:schemeClr>
              </a:solidFill>
              <a:latin typeface="Calibri" panose="020F0502020204030204" pitchFamily="34" charset="0"/>
              <a:cs typeface="Calibri" panose="020F0502020204030204" pitchFamily="34" charset="0"/>
            </a:endParaRPr>
          </a:p>
          <a:p>
            <a:endParaRPr lang="es-MX"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7" name="Flecha: a la derecha 6"/>
          <p:cNvSpPr/>
          <p:nvPr/>
        </p:nvSpPr>
        <p:spPr>
          <a:xfrm>
            <a:off x="5498534" y="2041246"/>
            <a:ext cx="597466" cy="1019331"/>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p:cNvSpPr/>
          <p:nvPr/>
        </p:nvSpPr>
        <p:spPr>
          <a:xfrm>
            <a:off x="418241" y="1199233"/>
            <a:ext cx="4798993" cy="676986"/>
          </a:xfrm>
          <a:prstGeom prst="roundRect">
            <a:avLst/>
          </a:prstGeom>
          <a:solidFill>
            <a:schemeClr val="accent2">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s-MX" b="1" dirty="0">
                <a:solidFill>
                  <a:schemeClr val="bg1"/>
                </a:solidFill>
                <a:latin typeface="Calibri" panose="020F0502020204030204" pitchFamily="34" charset="0"/>
                <a:cs typeface="Calibri" panose="020F0502020204030204" pitchFamily="34" charset="0"/>
              </a:rPr>
              <a:t>Si el cliente encuentra su equipo</a:t>
            </a:r>
            <a:r>
              <a:rPr lang="es-MX" dirty="0">
                <a:solidFill>
                  <a:schemeClr val="bg1"/>
                </a:solidFill>
                <a:latin typeface="Calibri" panose="020F0502020204030204" pitchFamily="34" charset="0"/>
                <a:cs typeface="Calibri" panose="020F0502020204030204" pitchFamily="34" charset="0"/>
              </a:rPr>
              <a:t>:</a:t>
            </a:r>
            <a:endParaRPr lang="es-PE" dirty="0">
              <a:solidFill>
                <a:schemeClr val="bg1"/>
              </a:solidFill>
            </a:endParaRPr>
          </a:p>
        </p:txBody>
      </p:sp>
      <p:sp>
        <p:nvSpPr>
          <p:cNvPr id="15" name="Rectángulo: esquinas redondeadas 14"/>
          <p:cNvSpPr/>
          <p:nvPr/>
        </p:nvSpPr>
        <p:spPr>
          <a:xfrm>
            <a:off x="418240" y="1899456"/>
            <a:ext cx="4798994" cy="170338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endParaRPr lang="es-MX" dirty="0">
              <a:solidFill>
                <a:schemeClr val="bg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dirty="0">
                <a:solidFill>
                  <a:schemeClr val="bg1"/>
                </a:solidFill>
                <a:latin typeface="Calibri" panose="020F0502020204030204" pitchFamily="34" charset="0"/>
                <a:cs typeface="Calibri" panose="020F0502020204030204" pitchFamily="34" charset="0"/>
              </a:rPr>
              <a:t>Debe identificarse al TITULAR de la LINEA a través de la validación Biométrica.</a:t>
            </a:r>
          </a:p>
          <a:p>
            <a:pPr marL="285750" indent="-285750">
              <a:buFont typeface="Arial" panose="020B0604020202020204" pitchFamily="34" charset="0"/>
              <a:buChar char="•"/>
            </a:pPr>
            <a:r>
              <a:rPr lang="es-MX" dirty="0">
                <a:solidFill>
                  <a:schemeClr val="bg1"/>
                </a:solidFill>
                <a:latin typeface="Calibri" panose="020F0502020204030204" pitchFamily="34" charset="0"/>
                <a:cs typeface="Calibri" panose="020F0502020204030204" pitchFamily="34" charset="0"/>
              </a:rPr>
              <a:t>Debe validarse el IMEI del Equipo digitando </a:t>
            </a:r>
            <a:r>
              <a:rPr lang="es-MX" b="1" dirty="0">
                <a:solidFill>
                  <a:schemeClr val="bg1"/>
                </a:solidFill>
                <a:latin typeface="Calibri" panose="020F0502020204030204" pitchFamily="34" charset="0"/>
                <a:cs typeface="Calibri" panose="020F0502020204030204" pitchFamily="34" charset="0"/>
              </a:rPr>
              <a:t>*#06#.</a:t>
            </a:r>
            <a:r>
              <a:rPr lang="es-MX" dirty="0">
                <a:solidFill>
                  <a:schemeClr val="bg1"/>
                </a:solidFill>
                <a:latin typeface="Calibri" panose="020F0502020204030204" pitchFamily="34" charset="0"/>
                <a:cs typeface="Calibri" panose="020F0502020204030204" pitchFamily="34" charset="0"/>
              </a:rPr>
              <a:t> </a:t>
            </a:r>
          </a:p>
          <a:p>
            <a:endParaRPr lang="es-MX" dirty="0">
              <a:solidFill>
                <a:schemeClr val="bg1"/>
              </a:solidFill>
              <a:latin typeface="Calibri" panose="020F0502020204030204" pitchFamily="34" charset="0"/>
              <a:cs typeface="Calibri" panose="020F0502020204030204" pitchFamily="34" charset="0"/>
            </a:endParaRPr>
          </a:p>
        </p:txBody>
      </p:sp>
      <p:sp>
        <p:nvSpPr>
          <p:cNvPr id="18" name="Rectángulo: esquinas redondeadas 17"/>
          <p:cNvSpPr/>
          <p:nvPr/>
        </p:nvSpPr>
        <p:spPr>
          <a:xfrm>
            <a:off x="6377300" y="1512329"/>
            <a:ext cx="5158756" cy="2077164"/>
          </a:xfrm>
          <a:prstGeom prst="roundRect">
            <a:avLst/>
          </a:prstGeom>
          <a:ln w="38100">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MX" b="1" i="1" dirty="0">
                <a:solidFill>
                  <a:srgbClr val="8DC63F"/>
                </a:solidFill>
                <a:latin typeface="Calibri" panose="020F0502020204030204" pitchFamily="34" charset="0"/>
                <a:cs typeface="Calibri" panose="020F0502020204030204" pitchFamily="34" charset="0"/>
              </a:rPr>
              <a:t>Tener en cuenta:</a:t>
            </a:r>
          </a:p>
          <a:p>
            <a:pPr marL="285750" indent="-285750">
              <a:buFont typeface="Wingdings" panose="05000000000000000000" pitchFamily="2" charset="2"/>
              <a:buChar char="ü"/>
            </a:pPr>
            <a:r>
              <a:rPr lang="es-MX" dirty="0">
                <a:solidFill>
                  <a:srgbClr val="4D4D4D"/>
                </a:solidFill>
                <a:latin typeface="Calibri" panose="020F0502020204030204" pitchFamily="34" charset="0"/>
                <a:cs typeface="Calibri" panose="020F0502020204030204" pitchFamily="34" charset="0"/>
              </a:rPr>
              <a:t> </a:t>
            </a:r>
            <a:r>
              <a:rPr lang="es-MX" sz="1600" i="1" dirty="0">
                <a:solidFill>
                  <a:srgbClr val="4D4D4D"/>
                </a:solidFill>
                <a:latin typeface="Calibri" panose="020F0502020204030204" pitchFamily="34" charset="0"/>
                <a:cs typeface="Calibri" panose="020F0502020204030204" pitchFamily="34" charset="0"/>
              </a:rPr>
              <a:t>Si se ejecuta con éxito, significa que es el IMEI del mismo Equipo que fue reportado con la línea al momento de suspender.</a:t>
            </a:r>
          </a:p>
          <a:p>
            <a:pPr marL="285750" indent="-285750">
              <a:buFont typeface="Wingdings" panose="05000000000000000000" pitchFamily="2" charset="2"/>
              <a:buChar char="ü"/>
            </a:pPr>
            <a:r>
              <a:rPr lang="es-MX" sz="1600" i="1" dirty="0">
                <a:solidFill>
                  <a:srgbClr val="4D4D4D"/>
                </a:solidFill>
                <a:latin typeface="Calibri" panose="020F0502020204030204" pitchFamily="34" charset="0"/>
                <a:cs typeface="Calibri" panose="020F0502020204030204" pitchFamily="34" charset="0"/>
              </a:rPr>
              <a:t>Si no se ejecuta, significa que no es el último equipo que tuvo el CHIP antes de la Suspensión</a:t>
            </a:r>
          </a:p>
          <a:p>
            <a:r>
              <a:rPr lang="es-MX" sz="1600" i="1" dirty="0">
                <a:solidFill>
                  <a:srgbClr val="4D4D4D"/>
                </a:solidFill>
                <a:latin typeface="Calibri" panose="020F0502020204030204" pitchFamily="34" charset="0"/>
                <a:cs typeface="Calibri" panose="020F0502020204030204" pitchFamily="34" charset="0"/>
              </a:rPr>
              <a:t>      de la línea. </a:t>
            </a:r>
            <a:endParaRPr lang="es-ES" sz="2800" i="1" dirty="0">
              <a:solidFill>
                <a:srgbClr val="4D4D4D"/>
              </a:solidFill>
              <a:latin typeface="Calibri" panose="020F0502020204030204" pitchFamily="34" charset="0"/>
              <a:cs typeface="Calibri" panose="020F0502020204030204" pitchFamily="34" charset="0"/>
            </a:endParaRPr>
          </a:p>
        </p:txBody>
      </p:sp>
      <p:sp>
        <p:nvSpPr>
          <p:cNvPr id="19" name="Rectángulo: esquinas redondeadas 18"/>
          <p:cNvSpPr/>
          <p:nvPr/>
        </p:nvSpPr>
        <p:spPr>
          <a:xfrm>
            <a:off x="418240" y="3866757"/>
            <a:ext cx="4798993" cy="676986"/>
          </a:xfrm>
          <a:prstGeom prst="roundRect">
            <a:avLst/>
          </a:prstGeom>
          <a:solidFill>
            <a:schemeClr val="accent2">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r>
              <a:rPr lang="es-MX" b="1" dirty="0">
                <a:solidFill>
                  <a:schemeClr val="bg1"/>
                </a:solidFill>
                <a:latin typeface="Calibri" panose="020F0502020204030204" pitchFamily="34" charset="0"/>
                <a:cs typeface="Calibri" panose="020F0502020204030204" pitchFamily="34" charset="0"/>
              </a:rPr>
              <a:t>Si el cliente desea reconectar su línea en el CHIP encontrado</a:t>
            </a:r>
            <a:r>
              <a:rPr lang="es-MX" dirty="0">
                <a:solidFill>
                  <a:schemeClr val="bg1"/>
                </a:solidFill>
                <a:latin typeface="Calibri" panose="020F0502020204030204" pitchFamily="34" charset="0"/>
                <a:cs typeface="Calibri" panose="020F0502020204030204" pitchFamily="34" charset="0"/>
              </a:rPr>
              <a:t>:</a:t>
            </a:r>
          </a:p>
        </p:txBody>
      </p:sp>
      <p:sp>
        <p:nvSpPr>
          <p:cNvPr id="21" name="Rectángulo: esquinas redondeadas 20"/>
          <p:cNvSpPr/>
          <p:nvPr/>
        </p:nvSpPr>
        <p:spPr>
          <a:xfrm>
            <a:off x="418239" y="4562342"/>
            <a:ext cx="4798993" cy="170338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endParaRPr lang="es-ES" dirty="0">
              <a:solidFill>
                <a:schemeClr val="bg1"/>
              </a:solidFill>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r>
              <a:rPr lang="es-MX" dirty="0">
                <a:solidFill>
                  <a:schemeClr val="bg1"/>
                </a:solidFill>
                <a:latin typeface="Calibri" panose="020F0502020204030204" pitchFamily="34" charset="0"/>
                <a:cs typeface="Calibri" panose="020F0502020204030204" pitchFamily="34" charset="0"/>
              </a:rPr>
              <a:t>Debe identificarse al TITULAR de la LINEA a través de la validación Biométrica, por lo tanto es presencial: </a:t>
            </a:r>
            <a:r>
              <a:rPr lang="es-MX" b="1" dirty="0">
                <a:solidFill>
                  <a:schemeClr val="bg1"/>
                </a:solidFill>
                <a:latin typeface="Calibri" panose="020F0502020204030204" pitchFamily="34" charset="0"/>
                <a:cs typeface="Calibri" panose="020F0502020204030204" pitchFamily="34" charset="0"/>
              </a:rPr>
              <a:t>TP y TPF	 </a:t>
            </a:r>
          </a:p>
          <a:p>
            <a:pPr marL="285750" lvl="0" indent="-285750">
              <a:buFont typeface="Arial" panose="020B0604020202020204" pitchFamily="34" charset="0"/>
              <a:buChar char="•"/>
            </a:pPr>
            <a:r>
              <a:rPr lang="es-MX" dirty="0">
                <a:solidFill>
                  <a:schemeClr val="bg1"/>
                </a:solidFill>
                <a:latin typeface="Calibri" panose="020F0502020204030204" pitchFamily="34" charset="0"/>
                <a:cs typeface="Calibri" panose="020F0502020204030204" pitchFamily="34" charset="0"/>
              </a:rPr>
              <a:t>Generar el Proceso de Reconexión.</a:t>
            </a:r>
            <a:endParaRPr lang="es-ES" dirty="0">
              <a:solidFill>
                <a:schemeClr val="bg1"/>
              </a:solidFill>
              <a:latin typeface="Calibri" panose="020F0502020204030204" pitchFamily="34" charset="0"/>
              <a:cs typeface="Calibri" panose="020F0502020204030204" pitchFamily="34" charset="0"/>
            </a:endParaRPr>
          </a:p>
          <a:p>
            <a:endParaRPr lang="es-MX" dirty="0">
              <a:solidFill>
                <a:schemeClr val="bg1"/>
              </a:solidFill>
              <a:latin typeface="Calibri" panose="020F0502020204030204" pitchFamily="34" charset="0"/>
              <a:cs typeface="Calibri" panose="020F0502020204030204" pitchFamily="34" charset="0"/>
            </a:endParaRPr>
          </a:p>
        </p:txBody>
      </p:sp>
      <p:pic>
        <p:nvPicPr>
          <p:cNvPr id="22" name="Picture 8" descr="http://cache3.asset-cache.net/gc/165742913-business-girl-in-suit-presents-gettyimages.jpg?v=1&amp;c=IWSAsset&amp;k=2&amp;d=KXG8H%2Fwhiy0Qwo1UXBLnPLjQM7evfQiSt5IStbXkRVcWK0ilWRzUt%2FOhhSHQmdCf"/>
          <p:cNvPicPr>
            <a:picLocks noChangeAspect="1" noChangeArrowheads="1"/>
          </p:cNvPicPr>
          <p:nvPr/>
        </p:nvPicPr>
        <p:blipFill rotWithShape="1">
          <a:blip r:embed="rId2">
            <a:extLst>
              <a:ext uri="{28A0092B-C50C-407E-A947-70E740481C1C}">
                <a14:useLocalDpi xmlns:a14="http://schemas.microsoft.com/office/drawing/2010/main" val="0"/>
              </a:ext>
            </a:extLst>
          </a:blip>
          <a:srcRect b="38281"/>
          <a:stretch/>
        </p:blipFill>
        <p:spPr bwMode="auto">
          <a:xfrm>
            <a:off x="7322337" y="3743831"/>
            <a:ext cx="3087973" cy="2707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679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PE" dirty="0"/>
              <a:t>Contingencias_</a:t>
            </a:r>
            <a:endParaRPr lang="es-PE" i="1" dirty="0">
              <a:solidFill>
                <a:srgbClr val="FF6702"/>
              </a:solidFill>
            </a:endParaRP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25</a:t>
            </a:fld>
            <a:endParaRPr lang="es-PE"/>
          </a:p>
        </p:txBody>
      </p:sp>
      <p:sp>
        <p:nvSpPr>
          <p:cNvPr id="11" name="Rectángulo 10"/>
          <p:cNvSpPr/>
          <p:nvPr/>
        </p:nvSpPr>
        <p:spPr>
          <a:xfrm>
            <a:off x="694283" y="2920535"/>
            <a:ext cx="4859218" cy="3231654"/>
          </a:xfrm>
          <a:prstGeom prst="rect">
            <a:avLst/>
          </a:prstGeom>
        </p:spPr>
        <p:txBody>
          <a:bodyPr wrap="square">
            <a:spAutoFit/>
          </a:bodyPr>
          <a:lstStyle/>
          <a:p>
            <a:pPr marL="285750" lvl="0" indent="-285750">
              <a:buFont typeface="Wingdings" panose="05000000000000000000" pitchFamily="2" charset="2"/>
              <a:buChar char="ü"/>
            </a:pPr>
            <a:endParaRPr lang="es-MX" b="1" dirty="0">
              <a:solidFill>
                <a:srgbClr val="FF6702"/>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MX" dirty="0">
                <a:solidFill>
                  <a:srgbClr val="FF6702"/>
                </a:solidFill>
                <a:latin typeface="Calibri" panose="020F0502020204030204" pitchFamily="34" charset="0"/>
                <a:cs typeface="Calibri" panose="020F0502020204030204" pitchFamily="34" charset="0"/>
              </a:rPr>
              <a:t> </a:t>
            </a:r>
            <a:r>
              <a:rPr lang="es-MX" i="1" dirty="0">
                <a:solidFill>
                  <a:schemeClr val="tx1">
                    <a:lumMod val="65000"/>
                    <a:lumOff val="35000"/>
                  </a:schemeClr>
                </a:solidFill>
                <a:latin typeface="Calibri" panose="020F0502020204030204" pitchFamily="34" charset="0"/>
                <a:cs typeface="Calibri" panose="020F0502020204030204" pitchFamily="34" charset="0"/>
              </a:rPr>
              <a:t>En </a:t>
            </a:r>
            <a:r>
              <a:rPr lang="es-MX" b="1" i="1" dirty="0">
                <a:solidFill>
                  <a:schemeClr val="tx1">
                    <a:lumMod val="65000"/>
                    <a:lumOff val="35000"/>
                  </a:schemeClr>
                </a:solidFill>
                <a:latin typeface="Calibri" panose="020F0502020204030204" pitchFamily="34" charset="0"/>
                <a:cs typeface="Calibri" panose="020F0502020204030204" pitchFamily="34" charset="0"/>
              </a:rPr>
              <a:t>TP</a:t>
            </a:r>
            <a:r>
              <a:rPr lang="es-MX" i="1" dirty="0">
                <a:solidFill>
                  <a:schemeClr val="tx1">
                    <a:lumMod val="65000"/>
                    <a:lumOff val="35000"/>
                  </a:schemeClr>
                </a:solidFill>
                <a:latin typeface="Calibri" panose="020F0502020204030204" pitchFamily="34" charset="0"/>
                <a:cs typeface="Calibri" panose="020F0502020204030204" pitchFamily="34" charset="0"/>
              </a:rPr>
              <a:t> debe el correo debe estar dirigido al Supervisor y Asesor Referente con el siguiente detalle:</a:t>
            </a:r>
          </a:p>
          <a:p>
            <a:pPr marL="285750" indent="-285750">
              <a:buFont typeface="Wingdings" panose="05000000000000000000" pitchFamily="2" charset="2"/>
              <a:buChar char="ü"/>
            </a:pPr>
            <a:endParaRPr lang="es-MX" i="1" dirty="0">
              <a:solidFill>
                <a:schemeClr val="tx1">
                  <a:lumMod val="65000"/>
                  <a:lumOff val="35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Asunto: "RETIRO DE BLACK LIST" </a:t>
            </a:r>
            <a:endParaRPr lang="es-ES" sz="1600" dirty="0">
              <a:solidFill>
                <a:srgbClr val="0154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IMEI:</a:t>
            </a:r>
            <a:endParaRPr lang="es-ES" sz="1600" dirty="0">
              <a:solidFill>
                <a:srgbClr val="0154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Documento de Identidad (DNI, CE o RUC):</a:t>
            </a:r>
            <a:endParaRPr lang="es-ES" sz="1600" dirty="0">
              <a:solidFill>
                <a:srgbClr val="0154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Nombre/Razón Social de Cliente:</a:t>
            </a:r>
            <a:endParaRPr lang="es-ES" sz="1600" dirty="0">
              <a:solidFill>
                <a:srgbClr val="0154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Incidente en Portal de retiro de Black </a:t>
            </a:r>
            <a:r>
              <a:rPr lang="es-MX" sz="1600" dirty="0" err="1">
                <a:solidFill>
                  <a:srgbClr val="0154A0"/>
                </a:solidFill>
                <a:latin typeface="Calibri" panose="020F0502020204030204" pitchFamily="34" charset="0"/>
                <a:cs typeface="Calibri" panose="020F0502020204030204" pitchFamily="34" charset="0"/>
              </a:rPr>
              <a:t>List</a:t>
            </a:r>
            <a:r>
              <a:rPr lang="es-MX" sz="1600" dirty="0">
                <a:solidFill>
                  <a:srgbClr val="0154A0"/>
                </a:solidFill>
                <a:latin typeface="Calibri" panose="020F0502020204030204" pitchFamily="34" charset="0"/>
                <a:cs typeface="Calibri" panose="020F0502020204030204" pitchFamily="34" charset="0"/>
              </a:rPr>
              <a:t>:</a:t>
            </a:r>
            <a:endParaRPr lang="es-ES" sz="1600" dirty="0">
              <a:solidFill>
                <a:srgbClr val="0154A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MX" sz="1600" dirty="0">
                <a:solidFill>
                  <a:srgbClr val="0154A0"/>
                </a:solidFill>
                <a:latin typeface="Calibri" panose="020F0502020204030204" pitchFamily="34" charset="0"/>
                <a:cs typeface="Calibri" panose="020F0502020204030204" pitchFamily="34" charset="0"/>
              </a:rPr>
              <a:t>Mensaje en la opción Observaciones del Incidente:</a:t>
            </a:r>
            <a:endParaRPr lang="es-ES" sz="1600" dirty="0">
              <a:solidFill>
                <a:srgbClr val="0154A0"/>
              </a:solidFill>
              <a:latin typeface="Calibri" panose="020F0502020204030204" pitchFamily="34" charset="0"/>
              <a:cs typeface="Calibri" panose="020F0502020204030204" pitchFamily="34" charset="0"/>
            </a:endParaRPr>
          </a:p>
          <a:p>
            <a:pPr marL="342900" lvl="0" indent="-342900">
              <a:buFont typeface="Wingdings" panose="05000000000000000000" pitchFamily="2" charset="2"/>
              <a:buChar char="ü"/>
            </a:pPr>
            <a:endParaRPr lang="es-ES" dirty="0">
              <a:solidFill>
                <a:srgbClr val="FF6702"/>
              </a:solidFill>
              <a:latin typeface="Calibri" panose="020F0502020204030204" pitchFamily="34" charset="0"/>
              <a:cs typeface="Calibri" panose="020F0502020204030204" pitchFamily="34" charset="0"/>
            </a:endParaRPr>
          </a:p>
        </p:txBody>
      </p:sp>
      <p:pic>
        <p:nvPicPr>
          <p:cNvPr id="10" name="Imagen 9"/>
          <p:cNvPicPr>
            <a:picLocks noChangeAspect="1"/>
          </p:cNvPicPr>
          <p:nvPr/>
        </p:nvPicPr>
        <p:blipFill>
          <a:blip r:embed="rId2"/>
          <a:stretch>
            <a:fillRect/>
          </a:stretch>
        </p:blipFill>
        <p:spPr>
          <a:xfrm>
            <a:off x="9281340" y="823008"/>
            <a:ext cx="2189676" cy="4195054"/>
          </a:xfrm>
          <a:prstGeom prst="rect">
            <a:avLst/>
          </a:prstGeom>
        </p:spPr>
      </p:pic>
      <p:sp>
        <p:nvSpPr>
          <p:cNvPr id="5" name="Rectángulo 4"/>
          <p:cNvSpPr/>
          <p:nvPr/>
        </p:nvSpPr>
        <p:spPr>
          <a:xfrm>
            <a:off x="1006280" y="2591223"/>
            <a:ext cx="4872005" cy="461665"/>
          </a:xfrm>
          <a:prstGeom prst="rect">
            <a:avLst/>
          </a:prstGeom>
        </p:spPr>
        <p:txBody>
          <a:bodyPr wrap="square">
            <a:spAutoFit/>
          </a:bodyPr>
          <a:lstStyle/>
          <a:p>
            <a:r>
              <a:rPr lang="es-MX" sz="2400" b="1" i="1" dirty="0">
                <a:solidFill>
                  <a:srgbClr val="8DC63F"/>
                </a:solidFill>
              </a:rPr>
              <a:t>Equipo adquirido en Entel</a:t>
            </a:r>
            <a:endParaRPr lang="es-PE" sz="2400" b="1" dirty="0">
              <a:solidFill>
                <a:srgbClr val="8DC63F"/>
              </a:solidFill>
            </a:endParaRPr>
          </a:p>
        </p:txBody>
      </p:sp>
      <p:pic>
        <p:nvPicPr>
          <p:cNvPr id="12" name="Picture 2" descr="https://upload.wikimedia.org/wikipedia/commons/thumb/5/50/Yes_Check_Circle.svg/2000px-Yes_Check_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245" y="2572812"/>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13" name="Llamada rectangular redondeada 32"/>
          <p:cNvSpPr/>
          <p:nvPr/>
        </p:nvSpPr>
        <p:spPr>
          <a:xfrm>
            <a:off x="1392275" y="1217033"/>
            <a:ext cx="7451922" cy="1212328"/>
          </a:xfrm>
          <a:prstGeom prst="wedgeRoundRectCallout">
            <a:avLst>
              <a:gd name="adj1" fmla="val 55099"/>
              <a:gd name="adj2" fmla="val -2276"/>
              <a:gd name="adj3" fmla="val 16667"/>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es-MX" sz="2000" dirty="0">
                <a:solidFill>
                  <a:srgbClr val="4D4D4D"/>
                </a:solidFill>
              </a:rPr>
              <a:t>En caso no se realice en automático el Desbloqueo del Equipo (RETIRO del BL) en el PORTAL, tener en cuenta las siguientes acciones como contingencias:</a:t>
            </a:r>
            <a:endParaRPr lang="es-ES" sz="2000" dirty="0">
              <a:solidFill>
                <a:srgbClr val="4D4D4D"/>
              </a:solidFill>
            </a:endParaRPr>
          </a:p>
        </p:txBody>
      </p:sp>
      <p:sp>
        <p:nvSpPr>
          <p:cNvPr id="15" name="Rectángulo 14"/>
          <p:cNvSpPr/>
          <p:nvPr/>
        </p:nvSpPr>
        <p:spPr>
          <a:xfrm>
            <a:off x="5714747" y="2624733"/>
            <a:ext cx="3730131" cy="3416320"/>
          </a:xfrm>
          <a:prstGeom prst="rect">
            <a:avLst/>
          </a:prstGeom>
        </p:spPr>
        <p:txBody>
          <a:bodyPr wrap="square">
            <a:spAutoFit/>
          </a:bodyPr>
          <a:lstStyle/>
          <a:p>
            <a:pPr marL="285750" indent="-285750">
              <a:buFont typeface="Wingdings" panose="05000000000000000000" pitchFamily="2" charset="2"/>
              <a:buChar char="ü"/>
            </a:pPr>
            <a:endParaRPr lang="es-MX" i="1" dirty="0">
              <a:solidFill>
                <a:schemeClr val="tx1">
                  <a:lumMod val="65000"/>
                  <a:lumOff val="35000"/>
                </a:schemeClr>
              </a:solidFill>
              <a:latin typeface="Calibri" panose="020F0502020204030204" pitchFamily="34" charset="0"/>
              <a:cs typeface="Calibri" panose="020F0502020204030204" pitchFamily="34" charset="0"/>
            </a:endParaRPr>
          </a:p>
          <a:p>
            <a:endParaRPr lang="es-MX" i="1" dirty="0">
              <a:solidFill>
                <a:srgbClr val="FF6702"/>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MX" dirty="0">
                <a:solidFill>
                  <a:srgbClr val="FF6702"/>
                </a:solidFill>
                <a:latin typeface="Calibri" panose="020F0502020204030204" pitchFamily="34" charset="0"/>
                <a:cs typeface="Calibri" panose="020F0502020204030204" pitchFamily="34" charset="0"/>
              </a:rPr>
              <a:t> </a:t>
            </a:r>
            <a:r>
              <a:rPr lang="es-MX" i="1" dirty="0">
                <a:solidFill>
                  <a:schemeClr val="tx1">
                    <a:lumMod val="65000"/>
                    <a:lumOff val="35000"/>
                  </a:schemeClr>
                </a:solidFill>
                <a:latin typeface="Calibri" panose="020F0502020204030204" pitchFamily="34" charset="0"/>
                <a:cs typeface="Calibri" panose="020F0502020204030204" pitchFamily="34" charset="0"/>
              </a:rPr>
              <a:t>El Supervisor y/o Asesor Referente deben realizar el retiro de IMEI del equipo del Black </a:t>
            </a:r>
            <a:r>
              <a:rPr lang="es-MX" i="1" dirty="0" err="1">
                <a:solidFill>
                  <a:schemeClr val="tx1">
                    <a:lumMod val="65000"/>
                    <a:lumOff val="35000"/>
                  </a:schemeClr>
                </a:solidFill>
                <a:latin typeface="Calibri" panose="020F0502020204030204" pitchFamily="34" charset="0"/>
                <a:cs typeface="Calibri" panose="020F0502020204030204" pitchFamily="34" charset="0"/>
              </a:rPr>
              <a:t>List</a:t>
            </a:r>
            <a:r>
              <a:rPr lang="es-MX" i="1" dirty="0">
                <a:solidFill>
                  <a:schemeClr val="tx1">
                    <a:lumMod val="65000"/>
                    <a:lumOff val="35000"/>
                  </a:schemeClr>
                </a:solidFill>
                <a:latin typeface="Calibri" panose="020F0502020204030204" pitchFamily="34" charset="0"/>
                <a:cs typeface="Calibri" panose="020F0502020204030204" pitchFamily="34" charset="0"/>
              </a:rPr>
              <a:t> manualmente para los casos anteriormente mencionados, ya sea a través de SINEX o de Requerimiento/Petición en </a:t>
            </a:r>
            <a:r>
              <a:rPr lang="es-MX" i="1" dirty="0" err="1">
                <a:solidFill>
                  <a:schemeClr val="tx1">
                    <a:lumMod val="65000"/>
                    <a:lumOff val="35000"/>
                  </a:schemeClr>
                </a:solidFill>
                <a:latin typeface="Calibri" panose="020F0502020204030204" pitchFamily="34" charset="0"/>
                <a:cs typeface="Calibri" panose="020F0502020204030204" pitchFamily="34" charset="0"/>
              </a:rPr>
              <a:t>Help</a:t>
            </a:r>
            <a:r>
              <a:rPr lang="es-MX" i="1" dirty="0">
                <a:solidFill>
                  <a:schemeClr val="tx1">
                    <a:lumMod val="65000"/>
                    <a:lumOff val="35000"/>
                  </a:schemeClr>
                </a:solidFill>
                <a:latin typeface="Calibri" panose="020F0502020204030204" pitchFamily="34" charset="0"/>
                <a:cs typeface="Calibri" panose="020F0502020204030204" pitchFamily="34" charset="0"/>
              </a:rPr>
              <a:t> </a:t>
            </a:r>
            <a:r>
              <a:rPr lang="es-MX" i="1" dirty="0" err="1">
                <a:solidFill>
                  <a:schemeClr val="tx1">
                    <a:lumMod val="65000"/>
                    <a:lumOff val="35000"/>
                  </a:schemeClr>
                </a:solidFill>
                <a:latin typeface="Calibri" panose="020F0502020204030204" pitchFamily="34" charset="0"/>
                <a:cs typeface="Calibri" panose="020F0502020204030204" pitchFamily="34" charset="0"/>
              </a:rPr>
              <a:t>Desk</a:t>
            </a:r>
            <a:r>
              <a:rPr lang="es-MX" i="1" dirty="0">
                <a:solidFill>
                  <a:schemeClr val="tx1">
                    <a:lumMod val="65000"/>
                    <a:lumOff val="35000"/>
                  </a:schemeClr>
                </a:solidFill>
                <a:latin typeface="Calibri" panose="020F0502020204030204" pitchFamily="34" charset="0"/>
                <a:cs typeface="Calibri" panose="020F0502020204030204" pitchFamily="34" charset="0"/>
              </a:rPr>
              <a:t>, y enviar confirmación mediante correo al asesor solicitante.</a:t>
            </a:r>
            <a:endParaRPr lang="es-MX" b="1" i="1" dirty="0">
              <a:solidFill>
                <a:schemeClr val="tx1">
                  <a:lumMod val="65000"/>
                  <a:lumOff val="35000"/>
                </a:schemeClr>
              </a:solidFill>
              <a:latin typeface="Calibri" panose="020F0502020204030204" pitchFamily="34" charset="0"/>
              <a:cs typeface="Calibri" panose="020F0502020204030204" pitchFamily="34" charset="0"/>
            </a:endParaRPr>
          </a:p>
          <a:p>
            <a:pPr marL="342900" lvl="0" indent="-342900">
              <a:buFont typeface="Wingdings" panose="05000000000000000000" pitchFamily="2" charset="2"/>
              <a:buChar char="ü"/>
            </a:pPr>
            <a:endParaRPr lang="es-ES" dirty="0">
              <a:solidFill>
                <a:srgbClr val="FF670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18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Contingencias_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26</a:t>
            </a:fld>
            <a:endParaRPr lang="es-PE"/>
          </a:p>
        </p:txBody>
      </p:sp>
      <p:pic>
        <p:nvPicPr>
          <p:cNvPr id="8"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6633560" y="985614"/>
            <a:ext cx="4674220" cy="840608"/>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p:nvPr/>
        </p:nvPicPr>
        <p:blipFill>
          <a:blip r:embed="rId3">
            <a:extLst>
              <a:ext uri="{28A0092B-C50C-407E-A947-70E740481C1C}">
                <a14:useLocalDpi xmlns:a14="http://schemas.microsoft.com/office/drawing/2010/main" val="0"/>
              </a:ext>
            </a:extLst>
          </a:blip>
          <a:srcRect/>
          <a:stretch>
            <a:fillRect/>
          </a:stretch>
        </p:blipFill>
        <p:spPr bwMode="auto">
          <a:xfrm>
            <a:off x="1306285" y="2248111"/>
            <a:ext cx="5120493" cy="3775781"/>
          </a:xfrm>
          <a:prstGeom prst="rect">
            <a:avLst/>
          </a:prstGeom>
          <a:noFill/>
          <a:extLst/>
        </p:spPr>
      </p:pic>
      <p:sp>
        <p:nvSpPr>
          <p:cNvPr id="12" name="Llamada rectangular redondeada 11"/>
          <p:cNvSpPr/>
          <p:nvPr/>
        </p:nvSpPr>
        <p:spPr>
          <a:xfrm>
            <a:off x="6633560" y="1826222"/>
            <a:ext cx="4674220" cy="421889"/>
          </a:xfrm>
          <a:prstGeom prst="wedgeRoundRectCallout">
            <a:avLst>
              <a:gd name="adj1" fmla="val -2472"/>
              <a:gd name="adj2" fmla="val 137947"/>
              <a:gd name="adj3" fmla="val 16667"/>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154A0"/>
                </a:solidFill>
                <a:latin typeface="Calibri" panose="020F0502020204030204" pitchFamily="34" charset="0"/>
                <a:cs typeface="Calibri" panose="020F0502020204030204" pitchFamily="34" charset="0"/>
              </a:rPr>
              <a:t>Ingresar a </a:t>
            </a:r>
            <a:r>
              <a:rPr lang="es-ES" dirty="0" err="1">
                <a:solidFill>
                  <a:srgbClr val="0154A0"/>
                </a:solidFill>
                <a:latin typeface="Calibri" panose="020F0502020204030204" pitchFamily="34" charset="0"/>
                <a:cs typeface="Calibri" panose="020F0502020204030204" pitchFamily="34" charset="0"/>
              </a:rPr>
              <a:t>helpdesk</a:t>
            </a:r>
            <a:r>
              <a:rPr lang="es-ES" dirty="0">
                <a:solidFill>
                  <a:srgbClr val="0154A0"/>
                </a:solidFill>
                <a:latin typeface="Calibri" panose="020F0502020204030204" pitchFamily="34" charset="0"/>
                <a:cs typeface="Calibri" panose="020F0502020204030204" pitchFamily="34" charset="0"/>
              </a:rPr>
              <a:t>.</a:t>
            </a:r>
          </a:p>
        </p:txBody>
      </p:sp>
      <p:sp>
        <p:nvSpPr>
          <p:cNvPr id="13" name="Llamada rectangular redondeada 12"/>
          <p:cNvSpPr/>
          <p:nvPr/>
        </p:nvSpPr>
        <p:spPr>
          <a:xfrm>
            <a:off x="6848192" y="4122295"/>
            <a:ext cx="1591269" cy="1861015"/>
          </a:xfrm>
          <a:prstGeom prst="wedgeRoundRectCallout">
            <a:avLst>
              <a:gd name="adj1" fmla="val 61833"/>
              <a:gd name="adj2" fmla="val -76461"/>
              <a:gd name="adj3" fmla="val 16667"/>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154A0"/>
                </a:solidFill>
                <a:latin typeface="Calibri" panose="020F0502020204030204" pitchFamily="34" charset="0"/>
                <a:cs typeface="Calibri" panose="020F0502020204030204" pitchFamily="34" charset="0"/>
              </a:rPr>
              <a:t>Luego, ingresa a registro de peticiones.</a:t>
            </a:r>
          </a:p>
        </p:txBody>
      </p:sp>
      <p:sp>
        <p:nvSpPr>
          <p:cNvPr id="14" name="Rectángulo 13"/>
          <p:cNvSpPr/>
          <p:nvPr/>
        </p:nvSpPr>
        <p:spPr>
          <a:xfrm>
            <a:off x="1761555" y="1557091"/>
            <a:ext cx="4872005" cy="461665"/>
          </a:xfrm>
          <a:prstGeom prst="rect">
            <a:avLst/>
          </a:prstGeom>
        </p:spPr>
        <p:txBody>
          <a:bodyPr wrap="square">
            <a:spAutoFit/>
          </a:bodyPr>
          <a:lstStyle/>
          <a:p>
            <a:r>
              <a:rPr lang="es-MX" sz="2400" b="1" i="1" dirty="0">
                <a:solidFill>
                  <a:srgbClr val="8DC63F"/>
                </a:solidFill>
              </a:rPr>
              <a:t>Equipo no adquirido en Entel</a:t>
            </a:r>
            <a:endParaRPr lang="es-PE" sz="2400" b="1" dirty="0">
              <a:solidFill>
                <a:srgbClr val="8DC63F"/>
              </a:solidFill>
            </a:endParaRPr>
          </a:p>
        </p:txBody>
      </p:sp>
      <p:pic>
        <p:nvPicPr>
          <p:cNvPr id="15"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1479" y="1557091"/>
            <a:ext cx="480076" cy="4800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quierodibujos.com/img/categorias/dibujos-persona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3065" y="2449993"/>
            <a:ext cx="2969489" cy="357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05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Contingencias_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27</a:t>
            </a:fld>
            <a:endParaRPr lang="es-PE"/>
          </a:p>
        </p:txBody>
      </p:sp>
      <p:pic>
        <p:nvPicPr>
          <p:cNvPr id="14" name="Imagen 13"/>
          <p:cNvPicPr/>
          <p:nvPr/>
        </p:nvPicPr>
        <p:blipFill>
          <a:blip r:embed="rId2">
            <a:extLst>
              <a:ext uri="{28A0092B-C50C-407E-A947-70E740481C1C}">
                <a14:useLocalDpi xmlns:a14="http://schemas.microsoft.com/office/drawing/2010/main" val="0"/>
              </a:ext>
            </a:extLst>
          </a:blip>
          <a:srcRect/>
          <a:stretch>
            <a:fillRect/>
          </a:stretch>
        </p:blipFill>
        <p:spPr bwMode="auto">
          <a:xfrm>
            <a:off x="2766228" y="2758190"/>
            <a:ext cx="8459532" cy="3581378"/>
          </a:xfrm>
          <a:prstGeom prst="rect">
            <a:avLst/>
          </a:prstGeom>
          <a:noFill/>
          <a:extLst/>
        </p:spPr>
      </p:pic>
      <p:pic>
        <p:nvPicPr>
          <p:cNvPr id="9" name="Imagen 8"/>
          <p:cNvPicPr>
            <a:picLocks noChangeAspect="1"/>
          </p:cNvPicPr>
          <p:nvPr/>
        </p:nvPicPr>
        <p:blipFill>
          <a:blip r:embed="rId3"/>
          <a:stretch>
            <a:fillRect/>
          </a:stretch>
        </p:blipFill>
        <p:spPr>
          <a:xfrm>
            <a:off x="812499" y="2019321"/>
            <a:ext cx="1663233" cy="4361945"/>
          </a:xfrm>
          <a:prstGeom prst="rect">
            <a:avLst/>
          </a:prstGeom>
        </p:spPr>
      </p:pic>
      <p:sp>
        <p:nvSpPr>
          <p:cNvPr id="10" name="Llamada rectangular redondeada 15"/>
          <p:cNvSpPr/>
          <p:nvPr/>
        </p:nvSpPr>
        <p:spPr>
          <a:xfrm>
            <a:off x="2766227" y="1495671"/>
            <a:ext cx="8459533" cy="1047300"/>
          </a:xfrm>
          <a:prstGeom prst="wedgeRoundRectCallout">
            <a:avLst>
              <a:gd name="adj1" fmla="val -56284"/>
              <a:gd name="adj2" fmla="val -122"/>
              <a:gd name="adj3" fmla="val 16667"/>
            </a:avLst>
          </a:prstGeom>
          <a:ln w="3810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s-ES" sz="1600" b="1" dirty="0">
                <a:solidFill>
                  <a:srgbClr val="8DC63F"/>
                </a:solidFill>
                <a:latin typeface="Calibri" panose="020F0502020204030204" pitchFamily="34" charset="0"/>
                <a:cs typeface="Calibri" panose="020F0502020204030204" pitchFamily="34" charset="0"/>
              </a:rPr>
              <a:t>Debes seguir los siguientes pasos: </a:t>
            </a:r>
          </a:p>
          <a:p>
            <a:pPr marL="342900" indent="-342900">
              <a:buFont typeface="+mj-lt"/>
              <a:buAutoNum type="arabicPeriod"/>
            </a:pPr>
            <a:r>
              <a:rPr lang="es-ES" sz="1600" dirty="0">
                <a:solidFill>
                  <a:srgbClr val="4D4D4D"/>
                </a:solidFill>
                <a:latin typeface="Calibri" panose="020F0502020204030204" pitchFamily="34" charset="0"/>
                <a:cs typeface="Calibri" panose="020F0502020204030204" pitchFamily="34" charset="0"/>
              </a:rPr>
              <a:t>Colocar “</a:t>
            </a:r>
            <a:r>
              <a:rPr lang="es-ES" sz="1600" dirty="0" err="1">
                <a:solidFill>
                  <a:srgbClr val="4D4D4D"/>
                </a:solidFill>
                <a:latin typeface="Calibri" panose="020F0502020204030204" pitchFamily="34" charset="0"/>
                <a:cs typeface="Calibri" panose="020F0502020204030204" pitchFamily="34" charset="0"/>
              </a:rPr>
              <a:t>black</a:t>
            </a:r>
            <a:r>
              <a:rPr lang="es-ES" sz="1600" dirty="0">
                <a:solidFill>
                  <a:srgbClr val="4D4D4D"/>
                </a:solidFill>
                <a:latin typeface="Calibri" panose="020F0502020204030204" pitchFamily="34" charset="0"/>
                <a:cs typeface="Calibri" panose="020F0502020204030204" pitchFamily="34" charset="0"/>
              </a:rPr>
              <a:t> </a:t>
            </a:r>
            <a:r>
              <a:rPr lang="es-ES" sz="1600" dirty="0" err="1">
                <a:solidFill>
                  <a:srgbClr val="4D4D4D"/>
                </a:solidFill>
                <a:latin typeface="Calibri" panose="020F0502020204030204" pitchFamily="34" charset="0"/>
                <a:cs typeface="Calibri" panose="020F0502020204030204" pitchFamily="34" charset="0"/>
              </a:rPr>
              <a:t>list</a:t>
            </a:r>
            <a:r>
              <a:rPr lang="es-ES" sz="1600" dirty="0">
                <a:solidFill>
                  <a:srgbClr val="4D4D4D"/>
                </a:solidFill>
                <a:latin typeface="Calibri" panose="020F0502020204030204" pitchFamily="34" charset="0"/>
                <a:cs typeface="Calibri" panose="020F0502020204030204" pitchFamily="34" charset="0"/>
              </a:rPr>
              <a:t>”.</a:t>
            </a:r>
          </a:p>
          <a:p>
            <a:pPr marL="342900" indent="-342900">
              <a:buFont typeface="+mj-lt"/>
              <a:buAutoNum type="arabicPeriod"/>
            </a:pPr>
            <a:r>
              <a:rPr lang="es-ES" sz="1600" dirty="0">
                <a:solidFill>
                  <a:srgbClr val="4D4D4D"/>
                </a:solidFill>
                <a:latin typeface="Calibri" panose="020F0502020204030204" pitchFamily="34" charset="0"/>
                <a:cs typeface="Calibri" panose="020F0502020204030204" pitchFamily="34" charset="0"/>
              </a:rPr>
              <a:t>Presionar “buscar”.</a:t>
            </a:r>
          </a:p>
          <a:p>
            <a:pPr marL="342900" indent="-342900">
              <a:buFont typeface="+mj-lt"/>
              <a:buAutoNum type="arabicPeriod"/>
            </a:pPr>
            <a:r>
              <a:rPr lang="es-ES" sz="1600" dirty="0">
                <a:solidFill>
                  <a:srgbClr val="4D4D4D"/>
                </a:solidFill>
                <a:latin typeface="Calibri" panose="020F0502020204030204" pitchFamily="34" charset="0"/>
                <a:cs typeface="Calibri" panose="020F0502020204030204" pitchFamily="34" charset="0"/>
              </a:rPr>
              <a:t>Ingresar a la opción “</a:t>
            </a:r>
            <a:r>
              <a:rPr lang="es-ES" sz="1600" dirty="0" err="1">
                <a:solidFill>
                  <a:srgbClr val="4D4D4D"/>
                </a:solidFill>
                <a:latin typeface="Calibri" panose="020F0502020204030204" pitchFamily="34" charset="0"/>
                <a:cs typeface="Calibri" panose="020F0502020204030204" pitchFamily="34" charset="0"/>
              </a:rPr>
              <a:t>black</a:t>
            </a:r>
            <a:r>
              <a:rPr lang="es-ES" sz="1600" dirty="0">
                <a:solidFill>
                  <a:srgbClr val="4D4D4D"/>
                </a:solidFill>
                <a:latin typeface="Calibri" panose="020F0502020204030204" pitchFamily="34" charset="0"/>
                <a:cs typeface="Calibri" panose="020F0502020204030204" pitchFamily="34" charset="0"/>
              </a:rPr>
              <a:t> </a:t>
            </a:r>
            <a:r>
              <a:rPr lang="es-ES" sz="1600" dirty="0" err="1">
                <a:solidFill>
                  <a:srgbClr val="4D4D4D"/>
                </a:solidFill>
                <a:latin typeface="Calibri" panose="020F0502020204030204" pitchFamily="34" charset="0"/>
                <a:cs typeface="Calibri" panose="020F0502020204030204" pitchFamily="34" charset="0"/>
              </a:rPr>
              <a:t>list</a:t>
            </a:r>
            <a:r>
              <a:rPr lang="es-ES" sz="1600" dirty="0">
                <a:solidFill>
                  <a:srgbClr val="4D4D4D"/>
                </a:solidFill>
                <a:latin typeface="Calibri" panose="020F0502020204030204" pitchFamily="34" charset="0"/>
                <a:cs typeface="Calibri" panose="020F0502020204030204" pitchFamily="34" charset="0"/>
              </a:rPr>
              <a:t>” para retirar o ingresar equipos</a:t>
            </a:r>
            <a:r>
              <a:rPr lang="es-ES" sz="1600" dirty="0">
                <a:solidFill>
                  <a:srgbClr val="0154A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86056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Contingencias_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28</a:t>
            </a:fld>
            <a:endParaRPr lang="es-PE"/>
          </a:p>
        </p:txBody>
      </p:sp>
      <p:pic>
        <p:nvPicPr>
          <p:cNvPr id="15" name="Imagen 1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9331" y="2878111"/>
            <a:ext cx="7134069" cy="3222886"/>
          </a:xfrm>
          <a:prstGeom prst="rect">
            <a:avLst/>
          </a:prstGeom>
          <a:noFill/>
          <a:extLst/>
        </p:spPr>
      </p:pic>
      <p:pic>
        <p:nvPicPr>
          <p:cNvPr id="10" name="Imagen 9"/>
          <p:cNvPicPr>
            <a:picLocks noChangeAspect="1"/>
          </p:cNvPicPr>
          <p:nvPr/>
        </p:nvPicPr>
        <p:blipFill>
          <a:blip r:embed="rId3"/>
          <a:stretch>
            <a:fillRect/>
          </a:stretch>
        </p:blipFill>
        <p:spPr>
          <a:xfrm>
            <a:off x="8382517" y="1126151"/>
            <a:ext cx="2876056" cy="5199401"/>
          </a:xfrm>
          <a:prstGeom prst="rect">
            <a:avLst/>
          </a:prstGeom>
        </p:spPr>
      </p:pic>
      <p:sp>
        <p:nvSpPr>
          <p:cNvPr id="9" name="Llamada rectangular redondeada 15"/>
          <p:cNvSpPr/>
          <p:nvPr/>
        </p:nvSpPr>
        <p:spPr>
          <a:xfrm>
            <a:off x="1019331" y="1586110"/>
            <a:ext cx="7495082" cy="832041"/>
          </a:xfrm>
          <a:prstGeom prst="wedgeRoundRectCallout">
            <a:avLst>
              <a:gd name="adj1" fmla="val 56589"/>
              <a:gd name="adj2" fmla="val -8469"/>
              <a:gd name="adj3" fmla="val 16667"/>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r>
              <a:rPr lang="es-ES" sz="1600" b="1" dirty="0">
                <a:solidFill>
                  <a:srgbClr val="8DC63F"/>
                </a:solidFill>
              </a:rPr>
              <a:t>Aquí:</a:t>
            </a:r>
          </a:p>
          <a:p>
            <a:pPr marL="342900" indent="-342900">
              <a:buAutoNum type="arabicPeriod" startAt="4"/>
            </a:pPr>
            <a:r>
              <a:rPr lang="es-ES" sz="1600" dirty="0">
                <a:solidFill>
                  <a:srgbClr val="4D4D4D"/>
                </a:solidFill>
              </a:rPr>
              <a:t>Ingresa los datos de la solicitud  de retiro de </a:t>
            </a:r>
            <a:r>
              <a:rPr lang="es-ES" sz="1600" dirty="0" err="1">
                <a:solidFill>
                  <a:srgbClr val="4D4D4D"/>
                </a:solidFill>
              </a:rPr>
              <a:t>black</a:t>
            </a:r>
            <a:r>
              <a:rPr lang="es-ES" sz="1600" dirty="0">
                <a:solidFill>
                  <a:srgbClr val="4D4D4D"/>
                </a:solidFill>
              </a:rPr>
              <a:t> </a:t>
            </a:r>
            <a:r>
              <a:rPr lang="es-ES" sz="1600" dirty="0" err="1">
                <a:solidFill>
                  <a:srgbClr val="4D4D4D"/>
                </a:solidFill>
              </a:rPr>
              <a:t>list</a:t>
            </a:r>
            <a:r>
              <a:rPr lang="es-ES" sz="1600" dirty="0">
                <a:solidFill>
                  <a:srgbClr val="0154A0"/>
                </a:solidFill>
              </a:rPr>
              <a:t>.</a:t>
            </a:r>
          </a:p>
        </p:txBody>
      </p:sp>
    </p:spTree>
    <p:extLst>
      <p:ext uri="{BB962C8B-B14F-4D97-AF65-F5344CB8AC3E}">
        <p14:creationId xmlns:p14="http://schemas.microsoft.com/office/powerpoint/2010/main" val="2932854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Contingencias_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29</a:t>
            </a:fld>
            <a:endParaRPr lang="es-PE"/>
          </a:p>
        </p:txBody>
      </p:sp>
      <p:pic>
        <p:nvPicPr>
          <p:cNvPr id="9" name="Imagen 8"/>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4168" y="2466577"/>
            <a:ext cx="7864466" cy="17249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1851011" y="1299920"/>
            <a:ext cx="7411331" cy="923330"/>
          </a:xfrm>
          <a:prstGeom prst="rect">
            <a:avLst/>
          </a:prstGeom>
        </p:spPr>
        <p:txBody>
          <a:bodyPr wrap="square">
            <a:spAutoFit/>
          </a:bodyPr>
          <a:lstStyle/>
          <a:p>
            <a:pPr lvl="0"/>
            <a:endParaRPr lang="es-MX" b="1" dirty="0">
              <a:solidFill>
                <a:schemeClr val="tx1">
                  <a:lumMod val="65000"/>
                  <a:lumOff val="35000"/>
                </a:schemeClr>
              </a:solidFill>
              <a:latin typeface="Calibri" panose="020F0502020204030204" pitchFamily="34" charset="0"/>
              <a:cs typeface="Calibri" panose="020F0502020204030204" pitchFamily="34" charset="0"/>
            </a:endParaRPr>
          </a:p>
          <a:p>
            <a:pPr marL="342900" lvl="0" indent="-342900">
              <a:buFont typeface="+mj-lt"/>
              <a:buAutoNum type="arabicPeriod"/>
            </a:pPr>
            <a:endParaRPr lang="es-MX" b="1" dirty="0">
              <a:solidFill>
                <a:schemeClr val="tx1">
                  <a:lumMod val="65000"/>
                  <a:lumOff val="35000"/>
                </a:schemeClr>
              </a:solidFill>
              <a:latin typeface="Calibri" panose="020F0502020204030204" pitchFamily="34" charset="0"/>
              <a:cs typeface="Calibri" panose="020F0502020204030204" pitchFamily="34" charset="0"/>
            </a:endParaRPr>
          </a:p>
          <a:p>
            <a:pPr marL="342900" lvl="0" indent="-342900">
              <a:buFont typeface="+mj-lt"/>
              <a:buAutoNum type="arabicPeriod"/>
            </a:pPr>
            <a:endParaRPr lang="es-ES"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1" name="Imagen 10"/>
          <p:cNvPicPr>
            <a:picLocks noChangeAspect="1"/>
          </p:cNvPicPr>
          <p:nvPr/>
        </p:nvPicPr>
        <p:blipFill>
          <a:blip r:embed="rId3"/>
          <a:stretch>
            <a:fillRect/>
          </a:stretch>
        </p:blipFill>
        <p:spPr>
          <a:xfrm flipH="1">
            <a:off x="812499" y="1204263"/>
            <a:ext cx="2392990" cy="5169314"/>
          </a:xfrm>
          <a:prstGeom prst="rect">
            <a:avLst/>
          </a:prstGeom>
        </p:spPr>
      </p:pic>
      <p:sp>
        <p:nvSpPr>
          <p:cNvPr id="8" name="Bocadillo: rectángulo con esquinas redondeadas 7"/>
          <p:cNvSpPr/>
          <p:nvPr/>
        </p:nvSpPr>
        <p:spPr>
          <a:xfrm>
            <a:off x="3383911" y="1544213"/>
            <a:ext cx="7864466" cy="679037"/>
          </a:xfrm>
          <a:prstGeom prst="wedgeRoundRectCallout">
            <a:avLst>
              <a:gd name="adj1" fmla="val -60343"/>
              <a:gd name="adj2" fmla="val -5157"/>
              <a:gd name="adj3" fmla="val 16667"/>
            </a:avLst>
          </a:prstGeom>
          <a:ln w="38100">
            <a:solidFill>
              <a:schemeClr val="accent6">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r>
              <a:rPr lang="es-MX" sz="1600" dirty="0">
                <a:solidFill>
                  <a:srgbClr val="4D4D4D"/>
                </a:solidFill>
                <a:latin typeface="Calibri" panose="020F0502020204030204" pitchFamily="34" charset="0"/>
                <a:cs typeface="Calibri" panose="020F0502020204030204" pitchFamily="34" charset="0"/>
              </a:rPr>
              <a:t>Llenamos los siguientes datos, como por ejemplo:</a:t>
            </a:r>
          </a:p>
        </p:txBody>
      </p:sp>
      <p:sp>
        <p:nvSpPr>
          <p:cNvPr id="12" name="Bocadillo: rectángulo con esquinas redondeadas 11"/>
          <p:cNvSpPr/>
          <p:nvPr/>
        </p:nvSpPr>
        <p:spPr>
          <a:xfrm>
            <a:off x="3383911" y="4426153"/>
            <a:ext cx="7884723" cy="1763487"/>
          </a:xfrm>
          <a:prstGeom prst="wedgeRoundRectCallout">
            <a:avLst>
              <a:gd name="adj1" fmla="val -62306"/>
              <a:gd name="adj2" fmla="val 12317"/>
              <a:gd name="adj3" fmla="val 16667"/>
            </a:avLst>
          </a:prstGeom>
          <a:ln w="38100">
            <a:solidFill>
              <a:schemeClr val="accent4">
                <a:lumMod val="75000"/>
              </a:schemeClr>
            </a:solidFill>
            <a:prstDash val="solid"/>
          </a:ln>
        </p:spPr>
        <p:style>
          <a:lnRef idx="2">
            <a:schemeClr val="accent5"/>
          </a:lnRef>
          <a:fillRef idx="1">
            <a:schemeClr val="lt1"/>
          </a:fillRef>
          <a:effectRef idx="0">
            <a:schemeClr val="accent5"/>
          </a:effectRef>
          <a:fontRef idx="minor">
            <a:schemeClr val="dk1"/>
          </a:fontRef>
        </p:style>
        <p:txBody>
          <a:bodyPr rtlCol="0" anchor="ctr"/>
          <a:lstStyle/>
          <a:p>
            <a:pPr marL="0" lvl="1" fontAlgn="base"/>
            <a:r>
              <a:rPr lang="es-MX" sz="2000" b="1" dirty="0">
                <a:solidFill>
                  <a:srgbClr val="8DC63F"/>
                </a:solidFill>
                <a:latin typeface="Calibri" panose="020F0502020204030204" pitchFamily="34" charset="0"/>
                <a:cs typeface="Calibri" panose="020F0502020204030204" pitchFamily="34" charset="0"/>
              </a:rPr>
              <a:t>Además colocar: </a:t>
            </a:r>
            <a:endParaRPr lang="es-ES" sz="2000" b="1" dirty="0">
              <a:solidFill>
                <a:srgbClr val="8DC63F"/>
              </a:solidFill>
              <a:latin typeface="Calibri" panose="020F0502020204030204" pitchFamily="34" charset="0"/>
              <a:cs typeface="Calibri" panose="020F0502020204030204" pitchFamily="34" charset="0"/>
            </a:endParaRPr>
          </a:p>
          <a:p>
            <a:pPr marL="285750" lvl="2" indent="-106363" fontAlgn="base">
              <a:buFont typeface="Arial" panose="020B0604020202020204" pitchFamily="34" charset="0"/>
              <a:buChar char="•"/>
            </a:pPr>
            <a:r>
              <a:rPr lang="es-MX" b="1" dirty="0">
                <a:solidFill>
                  <a:srgbClr val="4D4D4D"/>
                </a:solidFill>
                <a:latin typeface="Calibri" panose="020F0502020204030204" pitchFamily="34" charset="0"/>
                <a:cs typeface="Calibri" panose="020F0502020204030204" pitchFamily="34" charset="0"/>
              </a:rPr>
              <a:t>URGENCIA:</a:t>
            </a:r>
            <a:r>
              <a:rPr lang="es-MX" dirty="0">
                <a:solidFill>
                  <a:srgbClr val="4D4D4D"/>
                </a:solidFill>
                <a:latin typeface="Calibri" panose="020F0502020204030204" pitchFamily="34" charset="0"/>
                <a:cs typeface="Calibri" panose="020F0502020204030204" pitchFamily="34" charset="0"/>
              </a:rPr>
              <a:t> CRÍTICA</a:t>
            </a:r>
            <a:endParaRPr lang="es-ES" dirty="0">
              <a:solidFill>
                <a:srgbClr val="4D4D4D"/>
              </a:solidFill>
              <a:latin typeface="Calibri" panose="020F0502020204030204" pitchFamily="34" charset="0"/>
              <a:cs typeface="Calibri" panose="020F0502020204030204" pitchFamily="34" charset="0"/>
            </a:endParaRPr>
          </a:p>
          <a:p>
            <a:pPr marL="285750" lvl="2" indent="-106363" fontAlgn="base">
              <a:buFont typeface="Arial" panose="020B0604020202020204" pitchFamily="34" charset="0"/>
              <a:buChar char="•"/>
            </a:pPr>
            <a:r>
              <a:rPr lang="es-MX" b="1" dirty="0">
                <a:solidFill>
                  <a:srgbClr val="4D4D4D"/>
                </a:solidFill>
                <a:latin typeface="Calibri" panose="020F0502020204030204" pitchFamily="34" charset="0"/>
                <a:cs typeface="Calibri" panose="020F0502020204030204" pitchFamily="34" charset="0"/>
              </a:rPr>
              <a:t>FECHA: </a:t>
            </a:r>
            <a:r>
              <a:rPr lang="es-MX" dirty="0">
                <a:solidFill>
                  <a:srgbClr val="4D4D4D"/>
                </a:solidFill>
                <a:latin typeface="Calibri" panose="020F0502020204030204" pitchFamily="34" charset="0"/>
                <a:cs typeface="Calibri" panose="020F0502020204030204" pitchFamily="34" charset="0"/>
              </a:rPr>
              <a:t>(hoy, día de la creación)</a:t>
            </a:r>
            <a:endParaRPr lang="es-ES" dirty="0">
              <a:solidFill>
                <a:srgbClr val="4D4D4D"/>
              </a:solidFill>
              <a:latin typeface="Calibri" panose="020F0502020204030204" pitchFamily="34" charset="0"/>
              <a:cs typeface="Calibri" panose="020F0502020204030204" pitchFamily="34" charset="0"/>
            </a:endParaRPr>
          </a:p>
          <a:p>
            <a:pPr marL="285750" lvl="2" indent="-106363" fontAlgn="base">
              <a:buFont typeface="Arial" panose="020B0604020202020204" pitchFamily="34" charset="0"/>
              <a:buChar char="•"/>
            </a:pPr>
            <a:r>
              <a:rPr lang="es-MX" b="1" dirty="0">
                <a:solidFill>
                  <a:srgbClr val="4D4D4D"/>
                </a:solidFill>
                <a:latin typeface="Calibri" panose="020F0502020204030204" pitchFamily="34" charset="0"/>
                <a:cs typeface="Calibri" panose="020F0502020204030204" pitchFamily="34" charset="0"/>
              </a:rPr>
              <a:t>USUARIO: </a:t>
            </a:r>
            <a:r>
              <a:rPr lang="es-MX" dirty="0">
                <a:solidFill>
                  <a:srgbClr val="4D4D4D"/>
                </a:solidFill>
                <a:latin typeface="Calibri" panose="020F0502020204030204" pitchFamily="34" charset="0"/>
                <a:cs typeface="Calibri" panose="020F0502020204030204" pitchFamily="34" charset="0"/>
              </a:rPr>
              <a:t>(correo electrónico de quien genera el HD)</a:t>
            </a:r>
            <a:endParaRPr lang="es-ES" dirty="0">
              <a:solidFill>
                <a:srgbClr val="4D4D4D"/>
              </a:solidFill>
              <a:latin typeface="Calibri" panose="020F0502020204030204" pitchFamily="34" charset="0"/>
              <a:cs typeface="Calibri" panose="020F0502020204030204" pitchFamily="34" charset="0"/>
            </a:endParaRPr>
          </a:p>
          <a:p>
            <a:pPr marL="285750" lvl="2" indent="-106363" fontAlgn="base">
              <a:buFont typeface="Arial" panose="020B0604020202020204" pitchFamily="34" charset="0"/>
              <a:buChar char="•"/>
            </a:pPr>
            <a:r>
              <a:rPr lang="es-MX" b="1" dirty="0">
                <a:solidFill>
                  <a:srgbClr val="4D4D4D"/>
                </a:solidFill>
                <a:latin typeface="Calibri" panose="020F0502020204030204" pitchFamily="34" charset="0"/>
                <a:cs typeface="Calibri" panose="020F0502020204030204" pitchFamily="34" charset="0"/>
              </a:rPr>
              <a:t>RESPUESTA: </a:t>
            </a:r>
            <a:r>
              <a:rPr lang="es-MX" dirty="0">
                <a:solidFill>
                  <a:srgbClr val="4D4D4D"/>
                </a:solidFill>
                <a:latin typeface="Calibri" panose="020F0502020204030204" pitchFamily="34" charset="0"/>
                <a:cs typeface="Calibri" panose="020F0502020204030204" pitchFamily="34" charset="0"/>
              </a:rPr>
              <a:t>CORREO ELECTRÓNICO</a:t>
            </a:r>
          </a:p>
        </p:txBody>
      </p:sp>
    </p:spTree>
    <p:extLst>
      <p:ext uri="{BB962C8B-B14F-4D97-AF65-F5344CB8AC3E}">
        <p14:creationId xmlns:p14="http://schemas.microsoft.com/office/powerpoint/2010/main" val="264353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email">
            <a:lum bright="70000" contrast="-7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839449" y="423966"/>
            <a:ext cx="11033495" cy="5993504"/>
          </a:xfrm>
          <a:prstGeom prst="round2DiagRect">
            <a:avLst>
              <a:gd name="adj1" fmla="val 24731"/>
              <a:gd name="adj2" fmla="val 0"/>
            </a:avLst>
          </a:prstGeom>
        </p:spPr>
      </p:pic>
      <p:sp>
        <p:nvSpPr>
          <p:cNvPr id="2" name="Título 1"/>
          <p:cNvSpPr>
            <a:spLocks noGrp="1"/>
          </p:cNvSpPr>
          <p:nvPr>
            <p:ph type="title"/>
          </p:nvPr>
        </p:nvSpPr>
        <p:spPr/>
        <p:txBody>
          <a:bodyPr/>
          <a:lstStyle/>
          <a:p>
            <a:r>
              <a:rPr lang="es-PE" dirty="0"/>
              <a:t>Agenda_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3</a:t>
            </a:fld>
            <a:endParaRPr lang="es-PE"/>
          </a:p>
        </p:txBody>
      </p:sp>
      <p:sp>
        <p:nvSpPr>
          <p:cNvPr id="6" name="Text Box 9"/>
          <p:cNvSpPr txBox="1">
            <a:spLocks noChangeArrowheads="1"/>
          </p:cNvSpPr>
          <p:nvPr/>
        </p:nvSpPr>
        <p:spPr bwMode="auto">
          <a:xfrm>
            <a:off x="6881627" y="2441832"/>
            <a:ext cx="5206267" cy="2862322"/>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Reposición_</a:t>
            </a:r>
          </a:p>
          <a:p>
            <a:pPr marL="342900" indent="-342900" algn="l">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Lineamiento de reposición_ </a:t>
            </a:r>
          </a:p>
          <a:p>
            <a:pPr marL="342900" indent="-342900" algn="l">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Flujo de atención_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Escenarios_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Buenas prácticas_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Retiro de </a:t>
            </a:r>
            <a:r>
              <a:rPr lang="es-ES" sz="2000" dirty="0" err="1">
                <a:ln w="0"/>
                <a:solidFill>
                  <a:schemeClr val="tx1">
                    <a:lumMod val="85000"/>
                    <a:lumOff val="15000"/>
                  </a:schemeClr>
                </a:solidFill>
                <a:latin typeface="Calibri" panose="020F0502020204030204" pitchFamily="34" charset="0"/>
              </a:rPr>
              <a:t>black</a:t>
            </a:r>
            <a:r>
              <a:rPr lang="es-ES" sz="2000" dirty="0">
                <a:ln w="0"/>
                <a:solidFill>
                  <a:schemeClr val="tx1">
                    <a:lumMod val="85000"/>
                    <a:lumOff val="15000"/>
                  </a:schemeClr>
                </a:solidFill>
                <a:latin typeface="Calibri" panose="020F0502020204030204" pitchFamily="34" charset="0"/>
              </a:rPr>
              <a:t> </a:t>
            </a:r>
            <a:r>
              <a:rPr lang="es-ES" sz="2000" dirty="0" err="1">
                <a:ln w="0"/>
                <a:solidFill>
                  <a:schemeClr val="tx1">
                    <a:lumMod val="85000"/>
                    <a:lumOff val="15000"/>
                  </a:schemeClr>
                </a:solidFill>
                <a:latin typeface="Calibri" panose="020F0502020204030204" pitchFamily="34" charset="0"/>
              </a:rPr>
              <a:t>list</a:t>
            </a:r>
            <a:r>
              <a:rPr lang="es-ES" sz="2000" dirty="0">
                <a:ln w="0"/>
                <a:solidFill>
                  <a:schemeClr val="tx1">
                    <a:lumMod val="85000"/>
                    <a:lumOff val="15000"/>
                  </a:schemeClr>
                </a:solidFill>
                <a:latin typeface="Calibri" panose="020F0502020204030204" pitchFamily="34" charset="0"/>
              </a:rPr>
              <a:t>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Flujo de atención_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Proceso portal_</a:t>
            </a:r>
          </a:p>
          <a:p>
            <a:pPr marL="342900" indent="-342900" algn="l" eaLnBrk="1" hangingPunct="1">
              <a:buFont typeface="Wingdings" panose="05000000000000000000" pitchFamily="2" charset="2"/>
              <a:buChar char="ü"/>
              <a:defRPr/>
            </a:pPr>
            <a:r>
              <a:rPr lang="es-ES" sz="2000" dirty="0">
                <a:ln w="0"/>
                <a:solidFill>
                  <a:schemeClr val="tx1">
                    <a:lumMod val="85000"/>
                    <a:lumOff val="15000"/>
                  </a:schemeClr>
                </a:solidFill>
                <a:latin typeface="Calibri" panose="020F0502020204030204" pitchFamily="34" charset="0"/>
              </a:rPr>
              <a:t>Buenas prácticas_</a:t>
            </a:r>
          </a:p>
        </p:txBody>
      </p:sp>
      <p:pic>
        <p:nvPicPr>
          <p:cNvPr id="8" name="Picture 2" descr="https://http2.mlstatic.com/chip-sim-card-prepago-entel-4g-lte-carga-inicial-D_NQ_NP_383221-MLC20746803439_062016-F.jpg"/>
          <p:cNvPicPr>
            <a:picLocks noChangeAspect="1" noChangeArrowheads="1"/>
          </p:cNvPicPr>
          <p:nvPr/>
        </p:nvPicPr>
        <p:blipFill rotWithShape="1">
          <a:blip r:embed="rId4">
            <a:extLst>
              <a:ext uri="{28A0092B-C50C-407E-A947-70E740481C1C}">
                <a14:useLocalDpi xmlns:a14="http://schemas.microsoft.com/office/drawing/2010/main" val="0"/>
              </a:ext>
            </a:extLst>
          </a:blip>
          <a:srcRect l="2984" t="20298" r="3493" b="20431"/>
          <a:stretch/>
        </p:blipFill>
        <p:spPr bwMode="auto">
          <a:xfrm>
            <a:off x="1563286" y="2569456"/>
            <a:ext cx="4314999" cy="2734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012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Cierre de atención_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30</a:t>
            </a:fld>
            <a:endParaRPr lang="es-PE"/>
          </a:p>
        </p:txBody>
      </p:sp>
      <p:pic>
        <p:nvPicPr>
          <p:cNvPr id="27" name="Imagen 26"/>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58115" t="26813" r="29210" b="50446"/>
          <a:stretch/>
        </p:blipFill>
        <p:spPr>
          <a:xfrm>
            <a:off x="4038600" y="1718408"/>
            <a:ext cx="3545446" cy="3461352"/>
          </a:xfrm>
          <a:prstGeom prst="rect">
            <a:avLst/>
          </a:prstGeom>
        </p:spPr>
      </p:pic>
      <p:sp>
        <p:nvSpPr>
          <p:cNvPr id="29" name="Bocadillo: rectángulo con esquinas redondeadas 28"/>
          <p:cNvSpPr/>
          <p:nvPr/>
        </p:nvSpPr>
        <p:spPr>
          <a:xfrm>
            <a:off x="812499" y="1718408"/>
            <a:ext cx="2499406" cy="3907631"/>
          </a:xfrm>
          <a:prstGeom prst="wedgeRoundRectCallout">
            <a:avLst>
              <a:gd name="adj1" fmla="val 89349"/>
              <a:gd name="adj2" fmla="val -17340"/>
              <a:gd name="adj3" fmla="val 16667"/>
            </a:avLst>
          </a:prstGeom>
          <a:ln w="38100">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MX" b="1" dirty="0">
                <a:solidFill>
                  <a:srgbClr val="4D4D4D"/>
                </a:solidFill>
                <a:latin typeface="Calibri" panose="020F0502020204030204" pitchFamily="34" charset="0"/>
                <a:cs typeface="Calibri" panose="020F0502020204030204" pitchFamily="34" charset="0"/>
              </a:rPr>
              <a:t>Si tiene la confirmación del retiro </a:t>
            </a:r>
            <a:r>
              <a:rPr lang="es-MX" dirty="0">
                <a:solidFill>
                  <a:srgbClr val="4D4D4D"/>
                </a:solidFill>
                <a:latin typeface="Calibri" panose="020F0502020204030204" pitchFamily="34" charset="0"/>
                <a:cs typeface="Calibri" panose="020F0502020204030204" pitchFamily="34" charset="0"/>
              </a:rPr>
              <a:t>de IMEI de Black </a:t>
            </a:r>
            <a:r>
              <a:rPr lang="es-MX" dirty="0" err="1">
                <a:solidFill>
                  <a:srgbClr val="4D4D4D"/>
                </a:solidFill>
                <a:latin typeface="Calibri" panose="020F0502020204030204" pitchFamily="34" charset="0"/>
                <a:cs typeface="Calibri" panose="020F0502020204030204" pitchFamily="34" charset="0"/>
              </a:rPr>
              <a:t>List</a:t>
            </a:r>
            <a:r>
              <a:rPr lang="es-MX" dirty="0">
                <a:solidFill>
                  <a:srgbClr val="4D4D4D"/>
                </a:solidFill>
                <a:latin typeface="Calibri" panose="020F0502020204030204" pitchFamily="34" charset="0"/>
                <a:cs typeface="Calibri" panose="020F0502020204030204" pitchFamily="34" charset="0"/>
              </a:rPr>
              <a:t> (</a:t>
            </a:r>
            <a:r>
              <a:rPr lang="es-MX" u="sng" dirty="0">
                <a:solidFill>
                  <a:srgbClr val="4D4D4D"/>
                </a:solidFill>
                <a:latin typeface="Calibri" panose="020F0502020204030204" pitchFamily="34" charset="0"/>
                <a:cs typeface="Calibri" panose="020F0502020204030204" pitchFamily="34" charset="0"/>
              </a:rPr>
              <a:t>opción Observaciones</a:t>
            </a:r>
            <a:r>
              <a:rPr lang="es-MX" dirty="0">
                <a:solidFill>
                  <a:srgbClr val="4D4D4D"/>
                </a:solidFill>
                <a:latin typeface="Calibri" panose="020F0502020204030204" pitchFamily="34" charset="0"/>
                <a:cs typeface="Calibri" panose="020F0502020204030204" pitchFamily="34" charset="0"/>
              </a:rPr>
              <a:t>), informar al cliente que ya se realizó en nuestros sistemas y que este </a:t>
            </a:r>
            <a:r>
              <a:rPr lang="es-MX" b="1" i="1" dirty="0">
                <a:solidFill>
                  <a:srgbClr val="8DC63F"/>
                </a:solidFill>
                <a:latin typeface="Calibri" panose="020F0502020204030204" pitchFamily="34" charset="0"/>
                <a:cs typeface="Calibri" panose="020F0502020204030204" pitchFamily="34" charset="0"/>
              </a:rPr>
              <a:t>se visualizará en la web de </a:t>
            </a:r>
            <a:r>
              <a:rPr lang="es-MX" b="1" i="1" dirty="0" err="1">
                <a:solidFill>
                  <a:srgbClr val="8DC63F"/>
                </a:solidFill>
                <a:latin typeface="Calibri" panose="020F0502020204030204" pitchFamily="34" charset="0"/>
                <a:cs typeface="Calibri" panose="020F0502020204030204" pitchFamily="34" charset="0"/>
              </a:rPr>
              <a:t>Osiptel</a:t>
            </a:r>
            <a:r>
              <a:rPr lang="es-MX" b="1" i="1" dirty="0">
                <a:solidFill>
                  <a:srgbClr val="8DC63F"/>
                </a:solidFill>
                <a:latin typeface="Calibri" panose="020F0502020204030204" pitchFamily="34" charset="0"/>
                <a:cs typeface="Calibri" panose="020F0502020204030204" pitchFamily="34" charset="0"/>
              </a:rPr>
              <a:t> al día siguiente.</a:t>
            </a:r>
            <a:endParaRPr lang="es-ES" b="1" i="1" dirty="0">
              <a:solidFill>
                <a:srgbClr val="8DC63F"/>
              </a:solidFill>
              <a:latin typeface="Calibri" panose="020F0502020204030204" pitchFamily="34" charset="0"/>
              <a:cs typeface="Calibri" panose="020F0502020204030204" pitchFamily="34" charset="0"/>
            </a:endParaRPr>
          </a:p>
          <a:p>
            <a:endParaRPr lang="es-ES" dirty="0">
              <a:solidFill>
                <a:srgbClr val="0154A0"/>
              </a:solidFill>
              <a:latin typeface="Calibri" panose="020F0502020204030204" pitchFamily="34" charset="0"/>
              <a:cs typeface="Calibri" panose="020F0502020204030204" pitchFamily="34" charset="0"/>
            </a:endParaRPr>
          </a:p>
        </p:txBody>
      </p:sp>
      <p:sp>
        <p:nvSpPr>
          <p:cNvPr id="30" name="Bocadillo: rectángulo con esquinas redondeadas 29"/>
          <p:cNvSpPr/>
          <p:nvPr/>
        </p:nvSpPr>
        <p:spPr>
          <a:xfrm>
            <a:off x="8310741" y="1718408"/>
            <a:ext cx="2788668" cy="3779044"/>
          </a:xfrm>
          <a:prstGeom prst="wedgeRoundRectCallout">
            <a:avLst>
              <a:gd name="adj1" fmla="val -85837"/>
              <a:gd name="adj2" fmla="val -20320"/>
              <a:gd name="adj3" fmla="val 16667"/>
            </a:avLst>
          </a:prstGeom>
          <a:ln w="38100">
            <a:solidFill>
              <a:schemeClr val="accent6"/>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es-MX" sz="1050" dirty="0">
                <a:solidFill>
                  <a:srgbClr val="4D4D4D"/>
                </a:solidFill>
                <a:latin typeface="Calibri" panose="020F0502020204030204" pitchFamily="34" charset="0"/>
                <a:cs typeface="Calibri" panose="020F0502020204030204" pitchFamily="34" charset="0"/>
              </a:rPr>
              <a:t> </a:t>
            </a:r>
            <a:r>
              <a:rPr lang="es-MX" sz="1600" dirty="0">
                <a:solidFill>
                  <a:srgbClr val="4D4D4D"/>
                </a:solidFill>
                <a:latin typeface="Calibri" panose="020F0502020204030204" pitchFamily="34" charset="0"/>
                <a:cs typeface="Calibri" panose="020F0502020204030204" pitchFamily="34" charset="0"/>
              </a:rPr>
              <a:t>En caso </a:t>
            </a:r>
            <a:r>
              <a:rPr lang="es-MX" sz="1600" b="1" dirty="0">
                <a:solidFill>
                  <a:srgbClr val="4D4D4D"/>
                </a:solidFill>
                <a:latin typeface="Calibri" panose="020F0502020204030204" pitchFamily="34" charset="0"/>
                <a:cs typeface="Calibri" panose="020F0502020204030204" pitchFamily="34" charset="0"/>
              </a:rPr>
              <a:t>no se tenga la confirmación </a:t>
            </a:r>
            <a:r>
              <a:rPr lang="es-MX" sz="1600" dirty="0">
                <a:solidFill>
                  <a:srgbClr val="4D4D4D"/>
                </a:solidFill>
                <a:latin typeface="Calibri" panose="020F0502020204030204" pitchFamily="34" charset="0"/>
                <a:cs typeface="Calibri" panose="020F0502020204030204" pitchFamily="34" charset="0"/>
              </a:rPr>
              <a:t>del retiro de IMEI de Black </a:t>
            </a:r>
            <a:r>
              <a:rPr lang="es-MX" sz="1600" dirty="0" err="1">
                <a:solidFill>
                  <a:srgbClr val="4D4D4D"/>
                </a:solidFill>
                <a:latin typeface="Calibri" panose="020F0502020204030204" pitchFamily="34" charset="0"/>
                <a:cs typeface="Calibri" panose="020F0502020204030204" pitchFamily="34" charset="0"/>
              </a:rPr>
              <a:t>List</a:t>
            </a:r>
            <a:r>
              <a:rPr lang="es-MX" sz="1600" dirty="0">
                <a:solidFill>
                  <a:srgbClr val="4D4D4D"/>
                </a:solidFill>
                <a:latin typeface="Calibri" panose="020F0502020204030204" pitchFamily="34" charset="0"/>
                <a:cs typeface="Calibri" panose="020F0502020204030204" pitchFamily="34" charset="0"/>
              </a:rPr>
              <a:t> (</a:t>
            </a:r>
            <a:r>
              <a:rPr lang="es-MX" sz="1600" u="sng" dirty="0">
                <a:solidFill>
                  <a:srgbClr val="4D4D4D"/>
                </a:solidFill>
                <a:latin typeface="Calibri" panose="020F0502020204030204" pitchFamily="34" charset="0"/>
                <a:cs typeface="Calibri" panose="020F0502020204030204" pitchFamily="34" charset="0"/>
              </a:rPr>
              <a:t>opción Observaciones</a:t>
            </a:r>
            <a:r>
              <a:rPr lang="es-MX" sz="1600" dirty="0">
                <a:solidFill>
                  <a:srgbClr val="4D4D4D"/>
                </a:solidFill>
                <a:latin typeface="Calibri" panose="020F0502020204030204" pitchFamily="34" charset="0"/>
                <a:cs typeface="Calibri" panose="020F0502020204030204" pitchFamily="34" charset="0"/>
              </a:rPr>
              <a:t>) y sea necesario realizar el procedimiento manual (SINEX o Requerimiento/Petición), informar a cliente que el retiro </a:t>
            </a:r>
            <a:r>
              <a:rPr lang="es-MX" sz="1600" b="1" i="1" dirty="0">
                <a:solidFill>
                  <a:srgbClr val="8DC63F"/>
                </a:solidFill>
                <a:latin typeface="Calibri" panose="020F0502020204030204" pitchFamily="34" charset="0"/>
                <a:cs typeface="Calibri" panose="020F0502020204030204" pitchFamily="34" charset="0"/>
              </a:rPr>
              <a:t>está siendo revisado de manera interna y una vez realizado lo podrá visualizar en la Web de </a:t>
            </a:r>
            <a:r>
              <a:rPr lang="es-MX" sz="1600" b="1" i="1" dirty="0" err="1">
                <a:solidFill>
                  <a:srgbClr val="8DC63F"/>
                </a:solidFill>
                <a:latin typeface="Calibri" panose="020F0502020204030204" pitchFamily="34" charset="0"/>
                <a:cs typeface="Calibri" panose="020F0502020204030204" pitchFamily="34" charset="0"/>
              </a:rPr>
              <a:t>Osiptel</a:t>
            </a:r>
            <a:r>
              <a:rPr lang="es-MX" sz="1600" b="1" i="1" dirty="0">
                <a:solidFill>
                  <a:srgbClr val="8DC63F"/>
                </a:solidFill>
                <a:latin typeface="Calibri" panose="020F0502020204030204" pitchFamily="34" charset="0"/>
                <a:cs typeface="Calibri" panose="020F0502020204030204" pitchFamily="34" charset="0"/>
              </a:rPr>
              <a:t>.</a:t>
            </a:r>
            <a:endParaRPr lang="es-ES" sz="1600" b="1" i="1" dirty="0">
              <a:solidFill>
                <a:srgbClr val="8DC63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9656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Buenas prácticas_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31</a:t>
            </a:fld>
            <a:endParaRPr lang="es-PE"/>
          </a:p>
        </p:txBody>
      </p:sp>
      <p:pic>
        <p:nvPicPr>
          <p:cNvPr id="5" name="Imagen 4"/>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r="12962" b="9353"/>
          <a:stretch/>
        </p:blipFill>
        <p:spPr>
          <a:xfrm>
            <a:off x="6887301" y="1079250"/>
            <a:ext cx="4698318" cy="4893075"/>
          </a:xfrm>
          <a:prstGeom prst="rect">
            <a:avLst/>
          </a:prstGeom>
        </p:spPr>
      </p:pic>
      <p:pic>
        <p:nvPicPr>
          <p:cNvPr id="6"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6285" y="1846772"/>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952615" y="1828305"/>
            <a:ext cx="3575018" cy="523220"/>
          </a:xfrm>
          <a:prstGeom prst="rect">
            <a:avLst/>
          </a:prstGeom>
        </p:spPr>
        <p:txBody>
          <a:bodyPr wrap="none">
            <a:spAutoFit/>
          </a:bodyPr>
          <a:lstStyle/>
          <a:p>
            <a:r>
              <a:rPr lang="es-PE" sz="2800" b="1" i="1" dirty="0">
                <a:solidFill>
                  <a:srgbClr val="8DC63F"/>
                </a:solidFill>
                <a:latin typeface="Calibri" panose="020F0502020204030204" pitchFamily="34" charset="0"/>
                <a:cs typeface="Calibri" panose="020F0502020204030204" pitchFamily="34" charset="0"/>
              </a:rPr>
              <a:t>No debes olvidar que…</a:t>
            </a:r>
          </a:p>
        </p:txBody>
      </p:sp>
      <p:sp>
        <p:nvSpPr>
          <p:cNvPr id="8" name="CuadroTexto 7"/>
          <p:cNvSpPr txBox="1"/>
          <p:nvPr/>
        </p:nvSpPr>
        <p:spPr>
          <a:xfrm>
            <a:off x="1952615" y="2720498"/>
            <a:ext cx="6019870" cy="2585323"/>
          </a:xfrm>
          <a:prstGeom prst="rect">
            <a:avLst/>
          </a:prstGeom>
          <a:noFill/>
        </p:spPr>
        <p:txBody>
          <a:bodyPr wrap="square" rtlCol="0">
            <a:spAutoFit/>
          </a:bodyPr>
          <a:lstStyle/>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 Si un usuario desea realizar un retiro de black list, debes mencionarle de manera cordial que debe acercarse el titular para el retiro.</a:t>
            </a:r>
          </a:p>
          <a:p>
            <a:pPr marL="285750" indent="-285750">
              <a:buFont typeface="Wingdings" panose="05000000000000000000" pitchFamily="2" charset="2"/>
              <a:buChar char="ü"/>
            </a:pPr>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 Debemos adjuntar la validación biométrica al incidente creado.</a:t>
            </a:r>
          </a:p>
          <a:p>
            <a:pPr marL="285750" indent="-285750">
              <a:buFont typeface="Wingdings" panose="05000000000000000000" pitchFamily="2" charset="2"/>
              <a:buChar char="ü"/>
            </a:pPr>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 El IMEI externo e interno del equipo deben coincidir para poder evitar cualquier inconveniente.</a:t>
            </a:r>
          </a:p>
        </p:txBody>
      </p:sp>
    </p:spTree>
    <p:extLst>
      <p:ext uri="{BB962C8B-B14F-4D97-AF65-F5344CB8AC3E}">
        <p14:creationId xmlns:p14="http://schemas.microsoft.com/office/powerpoint/2010/main" val="259058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CAB8A16-C8F0-4A30-A170-B4BEECBD8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93" y="2165714"/>
            <a:ext cx="1664371" cy="4277254"/>
          </a:xfrm>
          <a:prstGeom prst="rect">
            <a:avLst/>
          </a:prstGeom>
        </p:spPr>
      </p:pic>
      <p:pic>
        <p:nvPicPr>
          <p:cNvPr id="8" name="Imagen 7">
            <a:extLst>
              <a:ext uri="{FF2B5EF4-FFF2-40B4-BE49-F238E27FC236}">
                <a16:creationId xmlns:a16="http://schemas.microsoft.com/office/drawing/2014/main" id="{B4B460D1-2CAC-4A36-93E9-18CF4AA9BD4C}"/>
              </a:ext>
            </a:extLst>
          </p:cNvPr>
          <p:cNvPicPr>
            <a:picLocks noChangeAspect="1"/>
          </p:cNvPicPr>
          <p:nvPr/>
        </p:nvPicPr>
        <p:blipFill rotWithShape="1">
          <a:blip r:embed="rId3"/>
          <a:srcRect l="38671" t="29323" r="13577" b="30658"/>
          <a:stretch/>
        </p:blipFill>
        <p:spPr>
          <a:xfrm>
            <a:off x="4161183" y="2658448"/>
            <a:ext cx="7223658" cy="3403657"/>
          </a:xfrm>
          <a:prstGeom prst="rect">
            <a:avLst/>
          </a:prstGeom>
        </p:spPr>
      </p:pic>
      <p:sp>
        <p:nvSpPr>
          <p:cNvPr id="3" name="CuadroTexto 2">
            <a:extLst>
              <a:ext uri="{FF2B5EF4-FFF2-40B4-BE49-F238E27FC236}">
                <a16:creationId xmlns:a16="http://schemas.microsoft.com/office/drawing/2014/main" id="{63377AF4-78B0-4259-BA7D-49569870D00D}"/>
              </a:ext>
            </a:extLst>
          </p:cNvPr>
          <p:cNvSpPr txBox="1"/>
          <p:nvPr/>
        </p:nvSpPr>
        <p:spPr>
          <a:xfrm>
            <a:off x="1157515" y="1351674"/>
            <a:ext cx="9876970" cy="715089"/>
          </a:xfrm>
          <a:prstGeom prst="wedgeRoundRectCallout">
            <a:avLst>
              <a:gd name="adj1" fmla="val -36403"/>
              <a:gd name="adj2" fmla="val 85750"/>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PE" i="1" dirty="0">
                <a:solidFill>
                  <a:schemeClr val="bg1"/>
                </a:solidFill>
              </a:rPr>
              <a:t>Las órdenes que gestiones, no deben de quedar abiertas en tu </a:t>
            </a:r>
            <a:r>
              <a:rPr lang="es-PE" i="1" dirty="0" err="1">
                <a:solidFill>
                  <a:schemeClr val="bg1"/>
                </a:solidFill>
              </a:rPr>
              <a:t>Inbox</a:t>
            </a:r>
            <a:r>
              <a:rPr lang="es-PE" i="1" dirty="0">
                <a:solidFill>
                  <a:schemeClr val="bg1"/>
                </a:solidFill>
              </a:rPr>
              <a:t>, siempre hay que verificar y avanzarlas o cerrarlas dependiendo del caso. Puedes verificarlas buscando por tu usuario de Portal</a:t>
            </a:r>
          </a:p>
        </p:txBody>
      </p:sp>
      <p:pic>
        <p:nvPicPr>
          <p:cNvPr id="5" name="Imagen 4">
            <a:extLst>
              <a:ext uri="{FF2B5EF4-FFF2-40B4-BE49-F238E27FC236}">
                <a16:creationId xmlns:a16="http://schemas.microsoft.com/office/drawing/2014/main" id="{6B077C95-9B5A-4CAA-B9FA-F3D26EFA7BD7}"/>
              </a:ext>
            </a:extLst>
          </p:cNvPr>
          <p:cNvPicPr>
            <a:picLocks noChangeAspect="1"/>
          </p:cNvPicPr>
          <p:nvPr/>
        </p:nvPicPr>
        <p:blipFill rotWithShape="1">
          <a:blip r:embed="rId4"/>
          <a:srcRect t="37404" r="75192" b="45844"/>
          <a:stretch/>
        </p:blipFill>
        <p:spPr>
          <a:xfrm>
            <a:off x="671040" y="4377628"/>
            <a:ext cx="4237669" cy="1608845"/>
          </a:xfrm>
          <a:prstGeom prst="rect">
            <a:avLst/>
          </a:prstGeom>
        </p:spPr>
      </p:pic>
      <p:sp>
        <p:nvSpPr>
          <p:cNvPr id="6" name="Rectángulo: esquinas redondeadas 5">
            <a:extLst>
              <a:ext uri="{FF2B5EF4-FFF2-40B4-BE49-F238E27FC236}">
                <a16:creationId xmlns:a16="http://schemas.microsoft.com/office/drawing/2014/main" id="{110A7A1B-7BE1-4507-A088-8DD377FF9D34}"/>
              </a:ext>
            </a:extLst>
          </p:cNvPr>
          <p:cNvSpPr/>
          <p:nvPr/>
        </p:nvSpPr>
        <p:spPr>
          <a:xfrm>
            <a:off x="843320" y="4553220"/>
            <a:ext cx="1192695" cy="3896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esquinas redondeadas 6">
            <a:extLst>
              <a:ext uri="{FF2B5EF4-FFF2-40B4-BE49-F238E27FC236}">
                <a16:creationId xmlns:a16="http://schemas.microsoft.com/office/drawing/2014/main" id="{B7E2901D-3649-41DC-87CE-BB268B24ECDE}"/>
              </a:ext>
            </a:extLst>
          </p:cNvPr>
          <p:cNvSpPr/>
          <p:nvPr/>
        </p:nvSpPr>
        <p:spPr>
          <a:xfrm>
            <a:off x="2673016" y="4553220"/>
            <a:ext cx="1192695" cy="3896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0F077A03-CB11-4DBF-A02C-EAFFC6982E13}"/>
              </a:ext>
            </a:extLst>
          </p:cNvPr>
          <p:cNvSpPr/>
          <p:nvPr/>
        </p:nvSpPr>
        <p:spPr>
          <a:xfrm>
            <a:off x="6692349" y="4267200"/>
            <a:ext cx="4134677" cy="162982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Título 3">
            <a:extLst>
              <a:ext uri="{FF2B5EF4-FFF2-40B4-BE49-F238E27FC236}">
                <a16:creationId xmlns:a16="http://schemas.microsoft.com/office/drawing/2014/main" id="{C7064491-0C95-4A0E-8C88-9809CC6318AE}"/>
              </a:ext>
            </a:extLst>
          </p:cNvPr>
          <p:cNvSpPr>
            <a:spLocks noGrp="1"/>
          </p:cNvSpPr>
          <p:nvPr>
            <p:ph type="title"/>
          </p:nvPr>
        </p:nvSpPr>
        <p:spPr>
          <a:xfrm>
            <a:off x="1157515" y="494619"/>
            <a:ext cx="10712100" cy="546326"/>
          </a:xfrm>
        </p:spPr>
        <p:txBody>
          <a:bodyPr/>
          <a:lstStyle/>
          <a:p>
            <a:r>
              <a:rPr lang="es-PE" sz="3800" b="1" i="1" dirty="0"/>
              <a:t>Lineamientos de Cierre de Órdenes y Documentos </a:t>
            </a:r>
          </a:p>
        </p:txBody>
      </p:sp>
    </p:spTree>
    <p:extLst>
      <p:ext uri="{BB962C8B-B14F-4D97-AF65-F5344CB8AC3E}">
        <p14:creationId xmlns:p14="http://schemas.microsoft.com/office/powerpoint/2010/main" val="228378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4DC0F6A-E2C0-4934-A11F-875140C14D85}"/>
              </a:ext>
            </a:extLst>
          </p:cNvPr>
          <p:cNvPicPr>
            <a:picLocks noChangeAspect="1"/>
          </p:cNvPicPr>
          <p:nvPr/>
        </p:nvPicPr>
        <p:blipFill>
          <a:blip r:embed="rId2"/>
          <a:stretch>
            <a:fillRect/>
          </a:stretch>
        </p:blipFill>
        <p:spPr>
          <a:xfrm>
            <a:off x="1834780" y="1700935"/>
            <a:ext cx="8522441" cy="3307901"/>
          </a:xfrm>
          <a:prstGeom prst="rect">
            <a:avLst/>
          </a:prstGeom>
        </p:spPr>
      </p:pic>
      <p:sp>
        <p:nvSpPr>
          <p:cNvPr id="5" name="CuadroTexto 4">
            <a:extLst>
              <a:ext uri="{FF2B5EF4-FFF2-40B4-BE49-F238E27FC236}">
                <a16:creationId xmlns:a16="http://schemas.microsoft.com/office/drawing/2014/main" id="{DB220E49-57C1-4120-90B8-5724BB8AD557}"/>
              </a:ext>
            </a:extLst>
          </p:cNvPr>
          <p:cNvSpPr txBox="1"/>
          <p:nvPr/>
        </p:nvSpPr>
        <p:spPr>
          <a:xfrm>
            <a:off x="947229" y="1205979"/>
            <a:ext cx="10297542" cy="369332"/>
          </a:xfrm>
          <a:prstGeom prst="rect">
            <a:avLst/>
          </a:prstGeom>
          <a:noFill/>
        </p:spPr>
        <p:txBody>
          <a:bodyPr wrap="square" rtlCol="0">
            <a:spAutoFit/>
          </a:bodyPr>
          <a:lstStyle/>
          <a:p>
            <a:pPr algn="ctr"/>
            <a:r>
              <a:rPr lang="es-PE" i="1" dirty="0">
                <a:solidFill>
                  <a:srgbClr val="4D4D4D"/>
                </a:solidFill>
              </a:rPr>
              <a:t>Siempre verificar que nuestras órdenes estén cerradas, y debe de ser el mismo día en que las gestionamos.</a:t>
            </a:r>
          </a:p>
        </p:txBody>
      </p:sp>
      <p:pic>
        <p:nvPicPr>
          <p:cNvPr id="3" name="Imagen 2">
            <a:extLst>
              <a:ext uri="{FF2B5EF4-FFF2-40B4-BE49-F238E27FC236}">
                <a16:creationId xmlns:a16="http://schemas.microsoft.com/office/drawing/2014/main" id="{C20F1F0B-F6DC-40D9-83E7-9C6A6EC41174}"/>
              </a:ext>
            </a:extLst>
          </p:cNvPr>
          <p:cNvPicPr>
            <a:picLocks noChangeAspect="1"/>
          </p:cNvPicPr>
          <p:nvPr/>
        </p:nvPicPr>
        <p:blipFill rotWithShape="1">
          <a:blip r:embed="rId3"/>
          <a:srcRect l="967" t="5118" r="5523" b="20233"/>
          <a:stretch/>
        </p:blipFill>
        <p:spPr>
          <a:xfrm>
            <a:off x="2114550" y="5489274"/>
            <a:ext cx="6019800" cy="642939"/>
          </a:xfrm>
          <a:prstGeom prst="rect">
            <a:avLst/>
          </a:prstGeom>
        </p:spPr>
      </p:pic>
      <p:sp>
        <p:nvSpPr>
          <p:cNvPr id="6" name="Signo de multiplicación 5">
            <a:extLst>
              <a:ext uri="{FF2B5EF4-FFF2-40B4-BE49-F238E27FC236}">
                <a16:creationId xmlns:a16="http://schemas.microsoft.com/office/drawing/2014/main" id="{E51ED08C-6E55-497C-828B-E06007651709}"/>
              </a:ext>
            </a:extLst>
          </p:cNvPr>
          <p:cNvSpPr/>
          <p:nvPr/>
        </p:nvSpPr>
        <p:spPr>
          <a:xfrm>
            <a:off x="8992655" y="5321741"/>
            <a:ext cx="1084795" cy="984739"/>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E"/>
          </a:p>
        </p:txBody>
      </p:sp>
      <p:cxnSp>
        <p:nvCxnSpPr>
          <p:cNvPr id="8" name="Conector recto de flecha 7">
            <a:extLst>
              <a:ext uri="{FF2B5EF4-FFF2-40B4-BE49-F238E27FC236}">
                <a16:creationId xmlns:a16="http://schemas.microsoft.com/office/drawing/2014/main" id="{C95E42B3-8C0E-4DD2-8B5A-60ABBB813F96}"/>
              </a:ext>
            </a:extLst>
          </p:cNvPr>
          <p:cNvCxnSpPr>
            <a:cxnSpLocks/>
          </p:cNvCxnSpPr>
          <p:nvPr/>
        </p:nvCxnSpPr>
        <p:spPr>
          <a:xfrm>
            <a:off x="8048211" y="5810744"/>
            <a:ext cx="1030583" cy="33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7" name="Título 6">
            <a:extLst>
              <a:ext uri="{FF2B5EF4-FFF2-40B4-BE49-F238E27FC236}">
                <a16:creationId xmlns:a16="http://schemas.microsoft.com/office/drawing/2014/main" id="{5CA32566-DFE5-435E-939A-0BB71BD88D62}"/>
              </a:ext>
            </a:extLst>
          </p:cNvPr>
          <p:cNvSpPr>
            <a:spLocks noGrp="1"/>
          </p:cNvSpPr>
          <p:nvPr>
            <p:ph type="title"/>
          </p:nvPr>
        </p:nvSpPr>
        <p:spPr/>
        <p:txBody>
          <a:bodyPr/>
          <a:lstStyle/>
          <a:p>
            <a:r>
              <a:rPr lang="es-PE" sz="3800" b="1" i="1" dirty="0"/>
              <a:t>Lineamientos de Cierre de Órdenes y Documentos </a:t>
            </a:r>
          </a:p>
        </p:txBody>
      </p:sp>
    </p:spTree>
    <p:extLst>
      <p:ext uri="{BB962C8B-B14F-4D97-AF65-F5344CB8AC3E}">
        <p14:creationId xmlns:p14="http://schemas.microsoft.com/office/powerpoint/2010/main" val="159922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7A765E-3874-4A63-85CA-99B11AC77D73}"/>
              </a:ext>
            </a:extLst>
          </p:cNvPr>
          <p:cNvPicPr>
            <a:picLocks noChangeAspect="1"/>
          </p:cNvPicPr>
          <p:nvPr/>
        </p:nvPicPr>
        <p:blipFill rotWithShape="1">
          <a:blip r:embed="rId2"/>
          <a:srcRect l="15111" t="50628" r="46956" b="22991"/>
          <a:stretch/>
        </p:blipFill>
        <p:spPr>
          <a:xfrm>
            <a:off x="752475" y="2295187"/>
            <a:ext cx="5358039" cy="2016265"/>
          </a:xfrm>
          <a:prstGeom prst="rect">
            <a:avLst/>
          </a:prstGeom>
        </p:spPr>
      </p:pic>
      <p:sp>
        <p:nvSpPr>
          <p:cNvPr id="5" name="Rectángulo: esquinas redondeadas 4">
            <a:extLst>
              <a:ext uri="{FF2B5EF4-FFF2-40B4-BE49-F238E27FC236}">
                <a16:creationId xmlns:a16="http://schemas.microsoft.com/office/drawing/2014/main" id="{9C79BAD3-2CD3-4739-BF56-01D3E93E1559}"/>
              </a:ext>
            </a:extLst>
          </p:cNvPr>
          <p:cNvSpPr/>
          <p:nvPr/>
        </p:nvSpPr>
        <p:spPr>
          <a:xfrm>
            <a:off x="3674306" y="4072768"/>
            <a:ext cx="1243863" cy="2386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a:extLst>
              <a:ext uri="{FF2B5EF4-FFF2-40B4-BE49-F238E27FC236}">
                <a16:creationId xmlns:a16="http://schemas.microsoft.com/office/drawing/2014/main" id="{E813956A-8973-4AF4-872A-5BE0C8098FBD}"/>
              </a:ext>
            </a:extLst>
          </p:cNvPr>
          <p:cNvPicPr>
            <a:picLocks noChangeAspect="1"/>
          </p:cNvPicPr>
          <p:nvPr/>
        </p:nvPicPr>
        <p:blipFill>
          <a:blip r:embed="rId3"/>
          <a:stretch>
            <a:fillRect/>
          </a:stretch>
        </p:blipFill>
        <p:spPr>
          <a:xfrm>
            <a:off x="752475" y="4562713"/>
            <a:ext cx="5358039" cy="1631697"/>
          </a:xfrm>
          <a:prstGeom prst="rect">
            <a:avLst/>
          </a:prstGeom>
        </p:spPr>
      </p:pic>
      <p:sp>
        <p:nvSpPr>
          <p:cNvPr id="7" name="CuadroTexto 6">
            <a:extLst>
              <a:ext uri="{FF2B5EF4-FFF2-40B4-BE49-F238E27FC236}">
                <a16:creationId xmlns:a16="http://schemas.microsoft.com/office/drawing/2014/main" id="{D5471C40-0C24-4553-960F-2855442C5CA8}"/>
              </a:ext>
            </a:extLst>
          </p:cNvPr>
          <p:cNvSpPr txBox="1"/>
          <p:nvPr/>
        </p:nvSpPr>
        <p:spPr>
          <a:xfrm>
            <a:off x="6763657" y="2280406"/>
            <a:ext cx="3071666" cy="919401"/>
          </a:xfrm>
          <a:prstGeom prst="wedgeRoundRectCallout">
            <a:avLst>
              <a:gd name="adj1" fmla="val 63513"/>
              <a:gd name="adj2" fmla="val 51449"/>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PE" sz="1600" dirty="0"/>
              <a:t>Para adjuntar documentos, en el caso de un incidente, se pulsa la opción adjuntar documentos</a:t>
            </a:r>
          </a:p>
        </p:txBody>
      </p:sp>
      <p:sp>
        <p:nvSpPr>
          <p:cNvPr id="8" name="CuadroTexto 7">
            <a:extLst>
              <a:ext uri="{FF2B5EF4-FFF2-40B4-BE49-F238E27FC236}">
                <a16:creationId xmlns:a16="http://schemas.microsoft.com/office/drawing/2014/main" id="{E49C74B9-3FCC-4766-B9C4-9D3B80CA9E47}"/>
              </a:ext>
            </a:extLst>
          </p:cNvPr>
          <p:cNvSpPr txBox="1"/>
          <p:nvPr/>
        </p:nvSpPr>
        <p:spPr>
          <a:xfrm>
            <a:off x="6763657" y="3402111"/>
            <a:ext cx="3071666" cy="919401"/>
          </a:xfrm>
          <a:prstGeom prst="wedgeRoundRectCallout">
            <a:avLst>
              <a:gd name="adj1" fmla="val 63513"/>
              <a:gd name="adj2" fmla="val -29063"/>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PE" sz="1600" dirty="0"/>
              <a:t>Luego, se selecciona el tipo, y se pulsa examinar para elegir el documento a subir, y grabamos.</a:t>
            </a:r>
          </a:p>
        </p:txBody>
      </p:sp>
      <p:sp>
        <p:nvSpPr>
          <p:cNvPr id="9" name="CuadroTexto 8">
            <a:extLst>
              <a:ext uri="{FF2B5EF4-FFF2-40B4-BE49-F238E27FC236}">
                <a16:creationId xmlns:a16="http://schemas.microsoft.com/office/drawing/2014/main" id="{4EB2FC6A-39CC-4DC8-AF1C-DED3FBDDBF61}"/>
              </a:ext>
            </a:extLst>
          </p:cNvPr>
          <p:cNvSpPr txBox="1"/>
          <p:nvPr/>
        </p:nvSpPr>
        <p:spPr>
          <a:xfrm>
            <a:off x="6763656" y="4523816"/>
            <a:ext cx="3207657" cy="646986"/>
          </a:xfrm>
          <a:prstGeom prst="wedgeRoundRectCallout">
            <a:avLst>
              <a:gd name="adj1" fmla="val 59736"/>
              <a:gd name="adj2" fmla="val -56399"/>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PE" sz="1600" dirty="0"/>
              <a:t>Finalmente, grabamos nuevamente el incidente y ya está.</a:t>
            </a:r>
          </a:p>
        </p:txBody>
      </p:sp>
      <p:sp>
        <p:nvSpPr>
          <p:cNvPr id="10" name="CuadroTexto 9">
            <a:extLst>
              <a:ext uri="{FF2B5EF4-FFF2-40B4-BE49-F238E27FC236}">
                <a16:creationId xmlns:a16="http://schemas.microsoft.com/office/drawing/2014/main" id="{37D4CE8D-88ED-4372-BD68-F5CB8506C2AE}"/>
              </a:ext>
            </a:extLst>
          </p:cNvPr>
          <p:cNvSpPr txBox="1"/>
          <p:nvPr/>
        </p:nvSpPr>
        <p:spPr>
          <a:xfrm>
            <a:off x="6415384" y="5369560"/>
            <a:ext cx="3768211" cy="830997"/>
          </a:xfrm>
          <a:prstGeom prst="rect">
            <a:avLst/>
          </a:prstGeom>
          <a:noFill/>
          <a:ln w="19050">
            <a:solidFill>
              <a:srgbClr val="00B050"/>
            </a:solidFill>
            <a:prstDash val="lgDash"/>
          </a:ln>
        </p:spPr>
        <p:txBody>
          <a:bodyPr wrap="square" rtlCol="0">
            <a:spAutoFit/>
          </a:bodyPr>
          <a:lstStyle/>
          <a:p>
            <a:r>
              <a:rPr lang="es-PE" sz="1600" i="1" dirty="0">
                <a:solidFill>
                  <a:srgbClr val="4D4D4D"/>
                </a:solidFill>
              </a:rPr>
              <a:t>Lo mismo aplica en el caso de las órdenes, solo que se debe subir en la orden y ya no en el incidente.</a:t>
            </a:r>
          </a:p>
        </p:txBody>
      </p:sp>
      <p:sp>
        <p:nvSpPr>
          <p:cNvPr id="11" name="CuadroTexto 10">
            <a:extLst>
              <a:ext uri="{FF2B5EF4-FFF2-40B4-BE49-F238E27FC236}">
                <a16:creationId xmlns:a16="http://schemas.microsoft.com/office/drawing/2014/main" id="{808B7996-064B-45E0-9894-65592BE67549}"/>
              </a:ext>
            </a:extLst>
          </p:cNvPr>
          <p:cNvSpPr txBox="1"/>
          <p:nvPr/>
        </p:nvSpPr>
        <p:spPr>
          <a:xfrm>
            <a:off x="1002374" y="1338473"/>
            <a:ext cx="10187252" cy="584775"/>
          </a:xfrm>
          <a:prstGeom prst="rect">
            <a:avLst/>
          </a:prstGeom>
          <a:noFill/>
        </p:spPr>
        <p:txBody>
          <a:bodyPr wrap="square" rtlCol="0">
            <a:spAutoFit/>
          </a:bodyPr>
          <a:lstStyle/>
          <a:p>
            <a:pPr algn="just"/>
            <a:r>
              <a:rPr lang="es-PE" sz="1600" i="1" dirty="0">
                <a:solidFill>
                  <a:srgbClr val="4D4D4D"/>
                </a:solidFill>
              </a:rPr>
              <a:t>Es importante que tengas en cuenta que las solicitudes que gestionamos, deben ir acompañadas de un formato firmado por el cliente. Este formato, debe ser subido al incidente o a la orden, dependiendo de lo que se ha gestionado.</a:t>
            </a:r>
          </a:p>
        </p:txBody>
      </p:sp>
      <p:sp>
        <p:nvSpPr>
          <p:cNvPr id="2" name="Título 1">
            <a:extLst>
              <a:ext uri="{FF2B5EF4-FFF2-40B4-BE49-F238E27FC236}">
                <a16:creationId xmlns:a16="http://schemas.microsoft.com/office/drawing/2014/main" id="{2E3420D4-1973-47A8-A1C7-41C0A68AC2D6}"/>
              </a:ext>
            </a:extLst>
          </p:cNvPr>
          <p:cNvSpPr>
            <a:spLocks noGrp="1"/>
          </p:cNvSpPr>
          <p:nvPr>
            <p:ph type="title"/>
          </p:nvPr>
        </p:nvSpPr>
        <p:spPr/>
        <p:txBody>
          <a:bodyPr/>
          <a:lstStyle/>
          <a:p>
            <a:r>
              <a:rPr lang="es-PE" sz="3800" b="1" i="1" dirty="0"/>
              <a:t>Lineamientos de Cierre de Órdenes y Documentos </a:t>
            </a:r>
          </a:p>
        </p:txBody>
      </p:sp>
      <p:pic>
        <p:nvPicPr>
          <p:cNvPr id="14" name="Imagen 13">
            <a:extLst>
              <a:ext uri="{FF2B5EF4-FFF2-40B4-BE49-F238E27FC236}">
                <a16:creationId xmlns:a16="http://schemas.microsoft.com/office/drawing/2014/main" id="{39732985-168E-467D-932B-C4E14582148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2" b="98539" l="6667" r="89825">
                        <a14:foregroundMark x1="76953" y1="96127" x2="77895" y2="92208"/>
                        <a14:foregroundMark x1="53333" y1="58766" x2="44211" y2="44318"/>
                        <a14:foregroundMark x1="44211" y1="44318" x2="48070" y2="30844"/>
                        <a14:foregroundMark x1="48070" y1="30844" x2="71930" y2="56494"/>
                        <a14:foregroundMark x1="71930" y1="56494" x2="95439" y2="48864"/>
                        <a14:foregroundMark x1="95439" y1="48864" x2="90877" y2="36526"/>
                        <a14:foregroundMark x1="90877" y1="36526" x2="73333" y2="30195"/>
                        <a14:foregroundMark x1="43860" y1="37175" x2="21053" y2="43831"/>
                        <a14:foregroundMark x1="21053" y1="43831" x2="6316" y2="33279"/>
                        <a14:foregroundMark x1="6316" y1="33279" x2="6667" y2="19968"/>
                        <a14:foregroundMark x1="6667" y1="19968" x2="12281" y2="33929"/>
                        <a14:foregroundMark x1="12281" y1="33929" x2="39649" y2="29545"/>
                        <a14:foregroundMark x1="39649" y1="29545" x2="40702" y2="29058"/>
                        <a14:foregroundMark x1="58246" y1="25000" x2="43509" y2="13636"/>
                        <a14:foregroundMark x1="43509" y1="13636" x2="54737" y2="2597"/>
                        <a14:foregroundMark x1="54737" y1="2597" x2="77544" y2="10714"/>
                        <a14:foregroundMark x1="77544" y1="10714" x2="74737" y2="19156"/>
                        <a14:foregroundMark x1="53333" y1="1948" x2="42456" y2="812"/>
                        <a14:backgroundMark x1="86667" y1="97727" x2="81053" y2="98701"/>
                        <a14:backgroundMark x1="89825" y1="97240" x2="84211" y2="98377"/>
                        <a14:backgroundMark x1="81053" y1="98377" x2="74035" y2="98701"/>
                      </a14:backgroundRemoval>
                    </a14:imgEffect>
                  </a14:imgLayer>
                </a14:imgProps>
              </a:ext>
              <a:ext uri="{28A0092B-C50C-407E-A947-70E740481C1C}">
                <a14:useLocalDpi xmlns:a14="http://schemas.microsoft.com/office/drawing/2010/main" val="0"/>
              </a:ext>
            </a:extLst>
          </a:blip>
          <a:stretch>
            <a:fillRect/>
          </a:stretch>
        </p:blipFill>
        <p:spPr>
          <a:xfrm>
            <a:off x="9835323" y="2406596"/>
            <a:ext cx="1830340" cy="3956103"/>
          </a:xfrm>
          <a:prstGeom prst="rect">
            <a:avLst/>
          </a:prstGeom>
        </p:spPr>
      </p:pic>
      <p:sp>
        <p:nvSpPr>
          <p:cNvPr id="15" name="Rectángulo 14">
            <a:extLst>
              <a:ext uri="{FF2B5EF4-FFF2-40B4-BE49-F238E27FC236}">
                <a16:creationId xmlns:a16="http://schemas.microsoft.com/office/drawing/2014/main" id="{A831CECC-2B1B-43D2-A5DF-34EAD1975405}"/>
              </a:ext>
            </a:extLst>
          </p:cNvPr>
          <p:cNvSpPr/>
          <p:nvPr/>
        </p:nvSpPr>
        <p:spPr>
          <a:xfrm>
            <a:off x="6416400" y="2598405"/>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a:t>
            </a:r>
          </a:p>
        </p:txBody>
      </p:sp>
      <p:sp>
        <p:nvSpPr>
          <p:cNvPr id="16" name="Rectángulo 15">
            <a:extLst>
              <a:ext uri="{FF2B5EF4-FFF2-40B4-BE49-F238E27FC236}">
                <a16:creationId xmlns:a16="http://schemas.microsoft.com/office/drawing/2014/main" id="{DE88194E-E041-4B5B-B624-0644815FC725}"/>
              </a:ext>
            </a:extLst>
          </p:cNvPr>
          <p:cNvSpPr/>
          <p:nvPr/>
        </p:nvSpPr>
        <p:spPr>
          <a:xfrm>
            <a:off x="6416400" y="3716026"/>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a:t>
            </a:r>
          </a:p>
        </p:txBody>
      </p:sp>
      <p:sp>
        <p:nvSpPr>
          <p:cNvPr id="17" name="Rectángulo 16">
            <a:extLst>
              <a:ext uri="{FF2B5EF4-FFF2-40B4-BE49-F238E27FC236}">
                <a16:creationId xmlns:a16="http://schemas.microsoft.com/office/drawing/2014/main" id="{412A5B01-970C-4003-9012-74E42ECF0776}"/>
              </a:ext>
            </a:extLst>
          </p:cNvPr>
          <p:cNvSpPr/>
          <p:nvPr/>
        </p:nvSpPr>
        <p:spPr>
          <a:xfrm>
            <a:off x="6416400" y="4702166"/>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a:t>
            </a:r>
          </a:p>
        </p:txBody>
      </p:sp>
      <p:sp>
        <p:nvSpPr>
          <p:cNvPr id="18" name="Rectángulo 17">
            <a:extLst>
              <a:ext uri="{FF2B5EF4-FFF2-40B4-BE49-F238E27FC236}">
                <a16:creationId xmlns:a16="http://schemas.microsoft.com/office/drawing/2014/main" id="{3C0D82C0-CFC7-4C9C-8019-2E85CF9F44BE}"/>
              </a:ext>
            </a:extLst>
          </p:cNvPr>
          <p:cNvSpPr/>
          <p:nvPr/>
        </p:nvSpPr>
        <p:spPr>
          <a:xfrm>
            <a:off x="4975140" y="4053602"/>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a:t>
            </a:r>
          </a:p>
        </p:txBody>
      </p:sp>
      <p:sp>
        <p:nvSpPr>
          <p:cNvPr id="19" name="Rectángulo 18">
            <a:extLst>
              <a:ext uri="{FF2B5EF4-FFF2-40B4-BE49-F238E27FC236}">
                <a16:creationId xmlns:a16="http://schemas.microsoft.com/office/drawing/2014/main" id="{F1A20BC2-B1AA-47DC-B2EB-891FD32D491D}"/>
              </a:ext>
            </a:extLst>
          </p:cNvPr>
          <p:cNvSpPr/>
          <p:nvPr/>
        </p:nvSpPr>
        <p:spPr>
          <a:xfrm>
            <a:off x="2646678" y="5463935"/>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a:t>
            </a:r>
          </a:p>
        </p:txBody>
      </p:sp>
      <p:sp>
        <p:nvSpPr>
          <p:cNvPr id="20" name="Rectángulo 19">
            <a:extLst>
              <a:ext uri="{FF2B5EF4-FFF2-40B4-BE49-F238E27FC236}">
                <a16:creationId xmlns:a16="http://schemas.microsoft.com/office/drawing/2014/main" id="{53A332CB-0C0F-4C21-A382-319737BFC298}"/>
              </a:ext>
            </a:extLst>
          </p:cNvPr>
          <p:cNvSpPr/>
          <p:nvPr/>
        </p:nvSpPr>
        <p:spPr>
          <a:xfrm>
            <a:off x="3715645" y="5664164"/>
            <a:ext cx="290286" cy="2902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a:t>
            </a:r>
          </a:p>
        </p:txBody>
      </p:sp>
      <p:sp>
        <p:nvSpPr>
          <p:cNvPr id="21" name="Rectángulo: esquinas redondeadas 20">
            <a:extLst>
              <a:ext uri="{FF2B5EF4-FFF2-40B4-BE49-F238E27FC236}">
                <a16:creationId xmlns:a16="http://schemas.microsoft.com/office/drawing/2014/main" id="{EDE1AA90-C8B0-407B-8A4F-4C7F4E123675}"/>
              </a:ext>
            </a:extLst>
          </p:cNvPr>
          <p:cNvSpPr/>
          <p:nvPr/>
        </p:nvSpPr>
        <p:spPr>
          <a:xfrm>
            <a:off x="2981325" y="5514975"/>
            <a:ext cx="692982" cy="1882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esquinas redondeadas 21">
            <a:extLst>
              <a:ext uri="{FF2B5EF4-FFF2-40B4-BE49-F238E27FC236}">
                <a16:creationId xmlns:a16="http://schemas.microsoft.com/office/drawing/2014/main" id="{6C2078ED-9AF9-472F-BD2F-BD22934FCAA0}"/>
              </a:ext>
            </a:extLst>
          </p:cNvPr>
          <p:cNvSpPr/>
          <p:nvPr/>
        </p:nvSpPr>
        <p:spPr>
          <a:xfrm>
            <a:off x="3057525" y="5703180"/>
            <a:ext cx="616782" cy="2188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7560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437" y="2747598"/>
            <a:ext cx="5676274" cy="1362804"/>
          </a:xfrm>
          <a:prstGeom prst="rect">
            <a:avLst/>
          </a:prstGeom>
        </p:spPr>
      </p:pic>
      <p:sp>
        <p:nvSpPr>
          <p:cNvPr id="11" name="Marcador de número de diapositiva 10"/>
          <p:cNvSpPr>
            <a:spLocks noGrp="1"/>
          </p:cNvSpPr>
          <p:nvPr>
            <p:ph type="sldNum" sz="quarter" idx="12"/>
          </p:nvPr>
        </p:nvSpPr>
        <p:spPr/>
        <p:txBody>
          <a:bodyPr/>
          <a:lstStyle/>
          <a:p>
            <a:fld id="{6EECEBCF-4107-4678-AA57-D56CB452EE8D}" type="slidenum">
              <a:rPr lang="es-PE" smtClean="0"/>
              <a:pPr/>
              <a:t>35</a:t>
            </a:fld>
            <a:endParaRPr lang="es-PE" dirty="0"/>
          </a:p>
        </p:txBody>
      </p:sp>
    </p:spTree>
    <p:extLst>
      <p:ext uri="{BB962C8B-B14F-4D97-AF65-F5344CB8AC3E}">
        <p14:creationId xmlns:p14="http://schemas.microsoft.com/office/powerpoint/2010/main" val="3583186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Reposición</a:t>
            </a:r>
            <a:r>
              <a:rPr lang="es-PE" dirty="0">
                <a:solidFill>
                  <a:srgbClr val="FF6702"/>
                </a:solidFill>
              </a:rPr>
              <a:t>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4</a:t>
            </a:fld>
            <a:endParaRPr lang="es-PE"/>
          </a:p>
        </p:txBody>
      </p:sp>
      <p:sp>
        <p:nvSpPr>
          <p:cNvPr id="5" name="TextBox 4"/>
          <p:cNvSpPr txBox="1"/>
          <p:nvPr/>
        </p:nvSpPr>
        <p:spPr>
          <a:xfrm>
            <a:off x="5742706" y="1832580"/>
            <a:ext cx="5569527" cy="1938992"/>
          </a:xfrm>
          <a:prstGeom prst="rect">
            <a:avLst/>
          </a:prstGeom>
          <a:noFill/>
        </p:spPr>
        <p:txBody>
          <a:bodyPr wrap="square" rtlCol="0">
            <a:spAutoFit/>
          </a:bodyPr>
          <a:lstStyle/>
          <a:p>
            <a:pPr marL="342900" indent="-342900">
              <a:buFont typeface="Wingdings" panose="05000000000000000000" pitchFamily="2" charset="2"/>
              <a:buChar char="ü"/>
            </a:pPr>
            <a:r>
              <a:rPr lang="es-MX" sz="2000" dirty="0">
                <a:solidFill>
                  <a:schemeClr val="tx1">
                    <a:lumMod val="65000"/>
                    <a:lumOff val="35000"/>
                  </a:schemeClr>
                </a:solidFill>
                <a:latin typeface="Calibri" panose="020F0502020204030204" pitchFamily="34" charset="0"/>
                <a:cs typeface="Calibri" panose="020F0502020204030204" pitchFamily="34" charset="0"/>
              </a:rPr>
              <a:t>Es el proceso que le permite al cliente reponer un </a:t>
            </a:r>
            <a:r>
              <a:rPr lang="es-MX" sz="2000" b="1" dirty="0">
                <a:solidFill>
                  <a:schemeClr val="tx1">
                    <a:lumMod val="65000"/>
                    <a:lumOff val="35000"/>
                  </a:schemeClr>
                </a:solidFill>
                <a:latin typeface="Calibri" panose="020F0502020204030204" pitchFamily="34" charset="0"/>
                <a:cs typeface="Calibri" panose="020F0502020204030204" pitchFamily="34" charset="0"/>
              </a:rPr>
              <a:t>equipo robado</a:t>
            </a:r>
            <a:r>
              <a:rPr lang="es-MX" sz="2000" dirty="0">
                <a:solidFill>
                  <a:schemeClr val="tx1">
                    <a:lumMod val="65000"/>
                    <a:lumOff val="35000"/>
                  </a:schemeClr>
                </a:solidFill>
                <a:latin typeface="Calibri" panose="020F0502020204030204" pitchFamily="34" charset="0"/>
                <a:cs typeface="Calibri" panose="020F0502020204030204" pitchFamily="34" charset="0"/>
              </a:rPr>
              <a:t>, </a:t>
            </a:r>
            <a:r>
              <a:rPr lang="es-MX" sz="2000" b="1" dirty="0">
                <a:solidFill>
                  <a:schemeClr val="tx1">
                    <a:lumMod val="65000"/>
                    <a:lumOff val="35000"/>
                  </a:schemeClr>
                </a:solidFill>
                <a:latin typeface="Calibri" panose="020F0502020204030204" pitchFamily="34" charset="0"/>
                <a:cs typeface="Calibri" panose="020F0502020204030204" pitchFamily="34" charset="0"/>
              </a:rPr>
              <a:t>perdido</a:t>
            </a:r>
            <a:r>
              <a:rPr lang="es-MX" sz="2000" dirty="0">
                <a:solidFill>
                  <a:schemeClr val="tx1">
                    <a:lumMod val="65000"/>
                    <a:lumOff val="35000"/>
                  </a:schemeClr>
                </a:solidFill>
                <a:latin typeface="Calibri" panose="020F0502020204030204" pitchFamily="34" charset="0"/>
                <a:cs typeface="Calibri" panose="020F0502020204030204" pitchFamily="34" charset="0"/>
              </a:rPr>
              <a:t> o que se encuentra en estado </a:t>
            </a:r>
            <a:r>
              <a:rPr lang="es-MX" sz="2000" b="1" dirty="0">
                <a:solidFill>
                  <a:schemeClr val="tx1">
                    <a:lumMod val="65000"/>
                    <a:lumOff val="35000"/>
                  </a:schemeClr>
                </a:solidFill>
                <a:latin typeface="Calibri" panose="020F0502020204030204" pitchFamily="34" charset="0"/>
                <a:cs typeface="Calibri" panose="020F0502020204030204" pitchFamily="34" charset="0"/>
              </a:rPr>
              <a:t>irreparable</a:t>
            </a:r>
            <a:r>
              <a:rPr lang="es-MX" sz="2000" dirty="0">
                <a:solidFill>
                  <a:schemeClr val="tx1">
                    <a:lumMod val="65000"/>
                    <a:lumOff val="35000"/>
                  </a:schemeClr>
                </a:solidFill>
                <a:latin typeface="Calibri" panose="020F0502020204030204" pitchFamily="34" charset="0"/>
                <a:cs typeface="Calibri" panose="020F0502020204030204" pitchFamily="34" charset="0"/>
              </a:rPr>
              <a:t>.</a:t>
            </a:r>
            <a:br>
              <a:rPr lang="es-MX" sz="2000" dirty="0">
                <a:solidFill>
                  <a:schemeClr val="tx1">
                    <a:lumMod val="65000"/>
                    <a:lumOff val="35000"/>
                  </a:schemeClr>
                </a:solidFill>
                <a:latin typeface="Calibri" panose="020F0502020204030204" pitchFamily="34" charset="0"/>
                <a:cs typeface="Calibri" panose="020F0502020204030204" pitchFamily="34" charset="0"/>
              </a:rPr>
            </a:br>
            <a:endParaRPr lang="es-MX" sz="2000" dirty="0">
              <a:solidFill>
                <a:schemeClr val="tx1">
                  <a:lumMod val="65000"/>
                  <a:lumOff val="3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es-MX" sz="2000" dirty="0">
                <a:solidFill>
                  <a:schemeClr val="tx1">
                    <a:lumMod val="65000"/>
                    <a:lumOff val="35000"/>
                  </a:schemeClr>
                </a:solidFill>
                <a:latin typeface="Calibri" panose="020F0502020204030204" pitchFamily="34" charset="0"/>
                <a:cs typeface="Calibri" panose="020F0502020204030204" pitchFamily="34" charset="0"/>
              </a:rPr>
              <a:t>También se puede realizar la </a:t>
            </a:r>
            <a:r>
              <a:rPr lang="es-MX" sz="2000" b="1" dirty="0">
                <a:solidFill>
                  <a:schemeClr val="tx1">
                    <a:lumMod val="65000"/>
                    <a:lumOff val="35000"/>
                  </a:schemeClr>
                </a:solidFill>
                <a:latin typeface="Calibri" panose="020F0502020204030204" pitchFamily="34" charset="0"/>
                <a:cs typeface="Calibri" panose="020F0502020204030204" pitchFamily="34" charset="0"/>
              </a:rPr>
              <a:t>reposición solamente de Chip</a:t>
            </a:r>
            <a:r>
              <a:rPr lang="es-MX" sz="2000" dirty="0">
                <a:solidFill>
                  <a:schemeClr val="tx1">
                    <a:lumMod val="65000"/>
                    <a:lumOff val="35000"/>
                  </a:schemeClr>
                </a:solidFill>
                <a:latin typeface="Calibri" panose="020F0502020204030204" pitchFamily="34" charset="0"/>
                <a:cs typeface="Calibri" panose="020F0502020204030204" pitchFamily="34" charset="0"/>
              </a:rPr>
              <a:t>.</a:t>
            </a:r>
          </a:p>
        </p:txBody>
      </p:sp>
      <p:pic>
        <p:nvPicPr>
          <p:cNvPr id="6" name="Imagen 5"/>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241263" y="1126151"/>
            <a:ext cx="5144956" cy="5144956"/>
          </a:xfrm>
          <a:prstGeom prst="rect">
            <a:avLst/>
          </a:prstGeom>
        </p:spPr>
      </p:pic>
      <p:sp>
        <p:nvSpPr>
          <p:cNvPr id="7" name="Llamada rectangular redondeada 6"/>
          <p:cNvSpPr/>
          <p:nvPr/>
        </p:nvSpPr>
        <p:spPr>
          <a:xfrm>
            <a:off x="5638799" y="883464"/>
            <a:ext cx="5569527" cy="774116"/>
          </a:xfrm>
          <a:prstGeom prst="wedgeRoundRectCallout">
            <a:avLst>
              <a:gd name="adj1" fmla="val -60314"/>
              <a:gd name="adj2" fmla="val 37444"/>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i="1" dirty="0">
                <a:solidFill>
                  <a:srgbClr val="0154A0"/>
                </a:solidFill>
                <a:latin typeface="Calibri" panose="020F0502020204030204" pitchFamily="34" charset="0"/>
                <a:cs typeface="Calibri" panose="020F0502020204030204" pitchFamily="34" charset="0"/>
              </a:rPr>
              <a:t>¿Qué es la reposición?</a:t>
            </a:r>
          </a:p>
        </p:txBody>
      </p:sp>
      <p:sp>
        <p:nvSpPr>
          <p:cNvPr id="8" name="Rectángulo 7"/>
          <p:cNvSpPr/>
          <p:nvPr/>
        </p:nvSpPr>
        <p:spPr>
          <a:xfrm>
            <a:off x="5742707" y="4895294"/>
            <a:ext cx="5330041" cy="1323439"/>
          </a:xfrm>
          <a:prstGeom prst="rect">
            <a:avLst/>
          </a:prstGeom>
        </p:spPr>
        <p:txBody>
          <a:bodyPr wrap="square">
            <a:spAutoFit/>
          </a:bodyPr>
          <a:lstStyle/>
          <a:p>
            <a:pPr marL="342900" indent="-342900">
              <a:buFont typeface="Wingdings" panose="05000000000000000000" pitchFamily="2" charset="2"/>
              <a:buChar char="ü"/>
            </a:pPr>
            <a:r>
              <a:rPr lang="es-MX" sz="2000" dirty="0">
                <a:solidFill>
                  <a:schemeClr val="tx1">
                    <a:lumMod val="65000"/>
                    <a:lumOff val="35000"/>
                  </a:schemeClr>
                </a:solidFill>
                <a:latin typeface="Calibri" panose="020F0502020204030204" pitchFamily="34" charset="0"/>
                <a:cs typeface="Calibri" panose="020F0502020204030204" pitchFamily="34" charset="0"/>
              </a:rPr>
              <a:t>Se utiliza el </a:t>
            </a:r>
            <a:r>
              <a:rPr lang="es-MX" sz="2000" b="1" dirty="0">
                <a:solidFill>
                  <a:schemeClr val="tx1">
                    <a:lumMod val="65000"/>
                    <a:lumOff val="35000"/>
                  </a:schemeClr>
                </a:solidFill>
                <a:latin typeface="Calibri" panose="020F0502020204030204" pitchFamily="34" charset="0"/>
                <a:cs typeface="Calibri" panose="020F0502020204030204" pitchFamily="34" charset="0"/>
              </a:rPr>
              <a:t>Anexo 30</a:t>
            </a:r>
            <a:r>
              <a:rPr lang="es-MX" sz="2000" dirty="0">
                <a:solidFill>
                  <a:schemeClr val="tx1">
                    <a:lumMod val="65000"/>
                    <a:lumOff val="35000"/>
                  </a:schemeClr>
                </a:solidFill>
                <a:latin typeface="Calibri" panose="020F0502020204030204" pitchFamily="34" charset="0"/>
                <a:cs typeface="Calibri" panose="020F0502020204030204" pitchFamily="34" charset="0"/>
              </a:rPr>
              <a:t> (solo chip)</a:t>
            </a:r>
            <a:r>
              <a:rPr lang="es-MX" sz="2000" b="1" dirty="0">
                <a:solidFill>
                  <a:schemeClr val="tx1">
                    <a:lumMod val="65000"/>
                    <a:lumOff val="35000"/>
                  </a:schemeClr>
                </a:solidFill>
                <a:latin typeface="Calibri" panose="020F0502020204030204" pitchFamily="34" charset="0"/>
                <a:cs typeface="Calibri" panose="020F0502020204030204" pitchFamily="34" charset="0"/>
              </a:rPr>
              <a:t>.</a:t>
            </a:r>
          </a:p>
          <a:p>
            <a:endParaRPr lang="es-MX" sz="2000" b="1" dirty="0">
              <a:solidFill>
                <a:schemeClr val="tx1">
                  <a:lumMod val="65000"/>
                  <a:lumOff val="35000"/>
                </a:schemeClr>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ü"/>
            </a:pPr>
            <a:r>
              <a:rPr lang="es-MX" sz="2000" dirty="0">
                <a:solidFill>
                  <a:schemeClr val="tx1">
                    <a:lumMod val="65000"/>
                    <a:lumOff val="35000"/>
                  </a:schemeClr>
                </a:solidFill>
                <a:latin typeface="Calibri" panose="020F0502020204030204" pitchFamily="34" charset="0"/>
                <a:cs typeface="Calibri" panose="020F0502020204030204" pitchFamily="34" charset="0"/>
              </a:rPr>
              <a:t>Utilizaremos el </a:t>
            </a:r>
            <a:r>
              <a:rPr lang="es-MX" sz="2000" b="1" dirty="0">
                <a:solidFill>
                  <a:schemeClr val="tx1">
                    <a:lumMod val="65000"/>
                    <a:lumOff val="35000"/>
                  </a:schemeClr>
                </a:solidFill>
                <a:latin typeface="Calibri" panose="020F0502020204030204" pitchFamily="34" charset="0"/>
                <a:cs typeface="Calibri" panose="020F0502020204030204" pitchFamily="34" charset="0"/>
              </a:rPr>
              <a:t>Anexo 3 </a:t>
            </a:r>
            <a:r>
              <a:rPr lang="es-MX" sz="2000" dirty="0">
                <a:solidFill>
                  <a:schemeClr val="tx1">
                    <a:lumMod val="65000"/>
                    <a:lumOff val="35000"/>
                  </a:schemeClr>
                </a:solidFill>
                <a:latin typeface="Calibri" panose="020F0502020204030204" pitchFamily="34" charset="0"/>
                <a:cs typeface="Calibri" panose="020F0502020204030204" pitchFamily="34" charset="0"/>
              </a:rPr>
              <a:t>en caso de Reposición de equipos con VEP (Renovación).  </a:t>
            </a:r>
          </a:p>
        </p:txBody>
      </p:sp>
      <p:sp>
        <p:nvSpPr>
          <p:cNvPr id="9" name="Llamada rectangular redondeada 8"/>
          <p:cNvSpPr/>
          <p:nvPr/>
        </p:nvSpPr>
        <p:spPr>
          <a:xfrm>
            <a:off x="5742707" y="3946375"/>
            <a:ext cx="5569527" cy="774116"/>
          </a:xfrm>
          <a:prstGeom prst="wedgeRoundRectCallout">
            <a:avLst>
              <a:gd name="adj1" fmla="val -58324"/>
              <a:gd name="adj2" fmla="val -39514"/>
              <a:gd name="adj3" fmla="val 16667"/>
            </a:avLst>
          </a:prstGeom>
          <a:noFill/>
          <a:ln w="38100">
            <a:solidFill>
              <a:srgbClr val="E55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800" i="1" dirty="0">
                <a:solidFill>
                  <a:srgbClr val="0154A0"/>
                </a:solidFill>
                <a:latin typeface="Calibri" panose="020F0502020204030204" pitchFamily="34" charset="0"/>
                <a:cs typeface="Calibri" panose="020F0502020204030204" pitchFamily="34" charset="0"/>
              </a:rPr>
              <a:t>¿Qué anexo utilizamos?</a:t>
            </a:r>
          </a:p>
        </p:txBody>
      </p:sp>
    </p:spTree>
    <p:extLst>
      <p:ext uri="{BB962C8B-B14F-4D97-AF65-F5344CB8AC3E}">
        <p14:creationId xmlns:p14="http://schemas.microsoft.com/office/powerpoint/2010/main" val="1421488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Lineamiento de reposición</a:t>
            </a:r>
            <a:r>
              <a:rPr lang="es-PE" dirty="0">
                <a:solidFill>
                  <a:srgbClr val="FF6702"/>
                </a:solidFill>
              </a:rPr>
              <a:t>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5</a:t>
            </a:fld>
            <a:endParaRPr lang="es-PE"/>
          </a:p>
        </p:txBody>
      </p:sp>
      <p:pic>
        <p:nvPicPr>
          <p:cNvPr id="1026" name="Picture 2" descr="https://upload.wikimedia.org/wikipedia/commons/thumb/5/50/Yes_Check_Circle.svg/2000px-Yes_Check_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7167" y="1276223"/>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5072351" y="1309927"/>
            <a:ext cx="4978862" cy="461665"/>
          </a:xfrm>
          <a:prstGeom prst="rect">
            <a:avLst/>
          </a:prstGeom>
        </p:spPr>
        <p:txBody>
          <a:bodyPr wrap="none">
            <a:spAutoFit/>
          </a:bodyPr>
          <a:lstStyle/>
          <a:p>
            <a:pPr algn="ctr"/>
            <a:r>
              <a:rPr lang="es-PE" sz="2400" i="1" dirty="0">
                <a:solidFill>
                  <a:srgbClr val="0154A0"/>
                </a:solidFill>
                <a:latin typeface="Calibri" panose="020F0502020204030204" pitchFamily="34" charset="0"/>
                <a:cs typeface="Calibri" panose="020F0502020204030204" pitchFamily="34" charset="0"/>
              </a:rPr>
              <a:t>Lineamiento de reposición de chip 3G_</a:t>
            </a:r>
          </a:p>
        </p:txBody>
      </p:sp>
      <p:sp>
        <p:nvSpPr>
          <p:cNvPr id="8" name="Rectángulo 7"/>
          <p:cNvSpPr/>
          <p:nvPr/>
        </p:nvSpPr>
        <p:spPr>
          <a:xfrm>
            <a:off x="4317167" y="1884838"/>
            <a:ext cx="6878292" cy="646331"/>
          </a:xfrm>
          <a:prstGeom prst="rect">
            <a:avLst/>
          </a:prstGeom>
        </p:spPr>
        <p:txBody>
          <a:bodyPr wrap="square">
            <a:spAutoFit/>
          </a:bodyPr>
          <a:lstStyle/>
          <a:p>
            <a:r>
              <a:rPr lang="es-PE" dirty="0">
                <a:solidFill>
                  <a:schemeClr val="tx1">
                    <a:lumMod val="65000"/>
                    <a:lumOff val="35000"/>
                  </a:schemeClr>
                </a:solidFill>
                <a:latin typeface="Calibri" panose="020F0502020204030204" pitchFamily="34" charset="0"/>
                <a:cs typeface="Calibri" panose="020F0502020204030204" pitchFamily="34" charset="0"/>
              </a:rPr>
              <a:t>Para todos los </a:t>
            </a:r>
            <a:r>
              <a:rPr lang="es-PE" b="1" u="sng" dirty="0">
                <a:solidFill>
                  <a:schemeClr val="tx1">
                    <a:lumMod val="65000"/>
                    <a:lumOff val="35000"/>
                  </a:schemeClr>
                </a:solidFill>
                <a:latin typeface="Calibri" panose="020F0502020204030204" pitchFamily="34" charset="0"/>
                <a:cs typeface="Calibri" panose="020F0502020204030204" pitchFamily="34" charset="0"/>
              </a:rPr>
              <a:t>usuarios postpago </a:t>
            </a:r>
            <a:r>
              <a:rPr lang="es-PE" dirty="0">
                <a:solidFill>
                  <a:schemeClr val="tx1">
                    <a:lumMod val="65000"/>
                    <a:lumOff val="35000"/>
                  </a:schemeClr>
                </a:solidFill>
                <a:latin typeface="Calibri" panose="020F0502020204030204" pitchFamily="34" charset="0"/>
                <a:cs typeface="Calibri" panose="020F0502020204030204" pitchFamily="34" charset="0"/>
              </a:rPr>
              <a:t>que realicen una reposición de chip 3G </a:t>
            </a:r>
            <a:r>
              <a:rPr lang="es-PE" b="1" dirty="0">
                <a:solidFill>
                  <a:schemeClr val="tx1">
                    <a:lumMod val="65000"/>
                    <a:lumOff val="35000"/>
                  </a:schemeClr>
                </a:solidFill>
                <a:latin typeface="Calibri" panose="020F0502020204030204" pitchFamily="34" charset="0"/>
                <a:cs typeface="Calibri" panose="020F0502020204030204" pitchFamily="34" charset="0"/>
              </a:rPr>
              <a:t>por robo</a:t>
            </a:r>
            <a:r>
              <a:rPr lang="es-PE" dirty="0">
                <a:solidFill>
                  <a:schemeClr val="tx1">
                    <a:lumMod val="65000"/>
                    <a:lumOff val="35000"/>
                  </a:schemeClr>
                </a:solidFill>
                <a:latin typeface="Calibri" panose="020F0502020204030204" pitchFamily="34" charset="0"/>
                <a:cs typeface="Calibri" panose="020F0502020204030204" pitchFamily="34" charset="0"/>
              </a:rPr>
              <a:t>, el nuevo chip será a </a:t>
            </a:r>
            <a:r>
              <a:rPr lang="es-PE" b="1" u="sng" dirty="0">
                <a:solidFill>
                  <a:srgbClr val="8DC63F"/>
                </a:solidFill>
                <a:latin typeface="Calibri" panose="020F0502020204030204" pitchFamily="34" charset="0"/>
                <a:cs typeface="Calibri" panose="020F0502020204030204" pitchFamily="34" charset="0"/>
              </a:rPr>
              <a:t>costo cero.</a:t>
            </a:r>
          </a:p>
        </p:txBody>
      </p:sp>
      <p:pic>
        <p:nvPicPr>
          <p:cNvPr id="9" name="Picture 2" descr="https://upload.wikimedia.org/wikipedia/commons/thumb/5/50/Yes_Check_Circle.svg/2000px-Yes_Check_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7167" y="3157579"/>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4708769" y="3166785"/>
            <a:ext cx="6486690" cy="461665"/>
          </a:xfrm>
          <a:prstGeom prst="rect">
            <a:avLst/>
          </a:prstGeom>
        </p:spPr>
        <p:txBody>
          <a:bodyPr wrap="square">
            <a:spAutoFit/>
          </a:bodyPr>
          <a:lstStyle/>
          <a:p>
            <a:pPr algn="ctr"/>
            <a:r>
              <a:rPr lang="es-PE" sz="2400" i="1" dirty="0">
                <a:solidFill>
                  <a:srgbClr val="0154A0"/>
                </a:solidFill>
                <a:latin typeface="Calibri" panose="020F0502020204030204" pitchFamily="34" charset="0"/>
                <a:cs typeface="Calibri" panose="020F0502020204030204" pitchFamily="34" charset="0"/>
              </a:rPr>
              <a:t>Lineamiento de reposición de chip + VEP_</a:t>
            </a:r>
          </a:p>
        </p:txBody>
      </p:sp>
      <p:sp>
        <p:nvSpPr>
          <p:cNvPr id="12" name="Rectángulo 11"/>
          <p:cNvSpPr/>
          <p:nvPr/>
        </p:nvSpPr>
        <p:spPr>
          <a:xfrm>
            <a:off x="4317167" y="3752398"/>
            <a:ext cx="7093904" cy="923330"/>
          </a:xfrm>
          <a:prstGeom prst="rect">
            <a:avLst/>
          </a:prstGeom>
        </p:spPr>
        <p:txBody>
          <a:bodyPr wrap="square">
            <a:spAutoFit/>
          </a:bodyPr>
          <a:lstStyle/>
          <a:p>
            <a:r>
              <a:rPr lang="es-PE" dirty="0">
                <a:solidFill>
                  <a:schemeClr val="tx1">
                    <a:lumMod val="65000"/>
                    <a:lumOff val="35000"/>
                  </a:schemeClr>
                </a:solidFill>
                <a:latin typeface="Calibri" panose="020F0502020204030204" pitchFamily="34" charset="0"/>
                <a:cs typeface="Calibri" panose="020F0502020204030204" pitchFamily="34" charset="0"/>
              </a:rPr>
              <a:t>En los casos en que el cliente solicite reponer </a:t>
            </a:r>
            <a:r>
              <a:rPr lang="es-PE" b="1" dirty="0">
                <a:solidFill>
                  <a:schemeClr val="tx1">
                    <a:lumMod val="65000"/>
                    <a:lumOff val="35000"/>
                  </a:schemeClr>
                </a:solidFill>
                <a:latin typeface="Calibri" panose="020F0502020204030204" pitchFamily="34" charset="0"/>
                <a:cs typeface="Calibri" panose="020F0502020204030204" pitchFamily="34" charset="0"/>
              </a:rPr>
              <a:t>equipo con VEP y chip</a:t>
            </a:r>
            <a:r>
              <a:rPr lang="es-PE" dirty="0">
                <a:solidFill>
                  <a:schemeClr val="tx1">
                    <a:lumMod val="65000"/>
                    <a:lumOff val="35000"/>
                  </a:schemeClr>
                </a:solidFill>
                <a:latin typeface="Calibri" panose="020F0502020204030204" pitchFamily="34" charset="0"/>
                <a:cs typeface="Calibri" panose="020F0502020204030204" pitchFamily="34" charset="0"/>
              </a:rPr>
              <a:t> seguimos el lineamiento de </a:t>
            </a:r>
            <a:r>
              <a:rPr lang="es-PE" b="1" u="sng" dirty="0">
                <a:solidFill>
                  <a:srgbClr val="8DC63F"/>
                </a:solidFill>
                <a:latin typeface="Calibri" panose="020F0502020204030204" pitchFamily="34" charset="0"/>
                <a:cs typeface="Calibri" panose="020F0502020204030204" pitchFamily="34" charset="0"/>
              </a:rPr>
              <a:t>renovación.</a:t>
            </a:r>
            <a:r>
              <a:rPr lang="es-PE" dirty="0">
                <a:solidFill>
                  <a:srgbClr val="8DC63F"/>
                </a:solidFill>
                <a:latin typeface="Calibri" panose="020F0502020204030204" pitchFamily="34" charset="0"/>
                <a:cs typeface="Calibri" panose="020F0502020204030204" pitchFamily="34" charset="0"/>
              </a:rPr>
              <a:t> </a:t>
            </a:r>
            <a:r>
              <a:rPr lang="es-PE" dirty="0">
                <a:solidFill>
                  <a:schemeClr val="tx1">
                    <a:lumMod val="75000"/>
                    <a:lumOff val="25000"/>
                  </a:schemeClr>
                </a:solidFill>
                <a:latin typeface="Calibri" panose="020F0502020204030204" pitchFamily="34" charset="0"/>
                <a:cs typeface="Calibri" panose="020F0502020204030204" pitchFamily="34" charset="0"/>
              </a:rPr>
              <a:t>(solo clientes planes Entel Control/Libre con contrato de permanencia)</a:t>
            </a:r>
            <a:endParaRPr lang="es-PE" b="1" u="sng"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932421" y="1265136"/>
            <a:ext cx="2978263" cy="4437300"/>
          </a:xfrm>
          <a:prstGeom prst="rect">
            <a:avLst/>
          </a:prstGeom>
        </p:spPr>
      </p:pic>
      <p:sp>
        <p:nvSpPr>
          <p:cNvPr id="16" name="Rectángulo 15"/>
          <p:cNvSpPr/>
          <p:nvPr/>
        </p:nvSpPr>
        <p:spPr>
          <a:xfrm>
            <a:off x="433606" y="5725200"/>
            <a:ext cx="3823601" cy="523220"/>
          </a:xfrm>
          <a:prstGeom prst="rect">
            <a:avLst/>
          </a:prstGeom>
        </p:spPr>
        <p:txBody>
          <a:bodyPr wrap="square">
            <a:spAutoFit/>
          </a:bodyPr>
          <a:lstStyle/>
          <a:p>
            <a:pPr algn="ctr"/>
            <a:r>
              <a:rPr lang="es-PE" sz="1400" i="1" dirty="0">
                <a:solidFill>
                  <a:schemeClr val="tx1">
                    <a:lumMod val="65000"/>
                    <a:lumOff val="35000"/>
                  </a:schemeClr>
                </a:solidFill>
                <a:latin typeface="Calibri" panose="020F0502020204030204" pitchFamily="34" charset="0"/>
                <a:cs typeface="Calibri" panose="020F0502020204030204" pitchFamily="34" charset="0"/>
              </a:rPr>
              <a:t>Encuéntralo en: Mi corcho &gt; Procedimiento &gt; Reposición &gt; Lineamiento para reposición por robo</a:t>
            </a:r>
            <a:endParaRPr lang="es-PE" sz="1400" i="1" u="sng" dirty="0">
              <a:solidFill>
                <a:srgbClr val="FF6702"/>
              </a:solidFill>
              <a:latin typeface="Calibri" panose="020F0502020204030204" pitchFamily="34" charset="0"/>
              <a:cs typeface="Calibri" panose="020F0502020204030204" pitchFamily="34" charset="0"/>
            </a:endParaRPr>
          </a:p>
        </p:txBody>
      </p:sp>
      <p:sp>
        <p:nvSpPr>
          <p:cNvPr id="14" name="Rectángulo 13"/>
          <p:cNvSpPr/>
          <p:nvPr/>
        </p:nvSpPr>
        <p:spPr>
          <a:xfrm>
            <a:off x="4317167" y="2644415"/>
            <a:ext cx="6878292" cy="369332"/>
          </a:xfrm>
          <a:prstGeom prst="rect">
            <a:avLst/>
          </a:prstGeom>
        </p:spPr>
        <p:txBody>
          <a:bodyPr wrap="square">
            <a:spAutoFit/>
          </a:bodyPr>
          <a:lstStyle/>
          <a:p>
            <a:r>
              <a:rPr lang="es-PE" dirty="0">
                <a:solidFill>
                  <a:schemeClr val="tx1">
                    <a:lumMod val="65000"/>
                    <a:lumOff val="35000"/>
                  </a:schemeClr>
                </a:solidFill>
                <a:latin typeface="Calibri" panose="020F0502020204030204" pitchFamily="34" charset="0"/>
                <a:cs typeface="Calibri" panose="020F0502020204030204" pitchFamily="34" charset="0"/>
              </a:rPr>
              <a:t>Reposición en planes prepago el costo del CHIP es </a:t>
            </a:r>
            <a:r>
              <a:rPr lang="es-PE" b="1" u="sng" dirty="0">
                <a:solidFill>
                  <a:srgbClr val="8DC63F"/>
                </a:solidFill>
                <a:latin typeface="Calibri" panose="020F0502020204030204" pitchFamily="34" charset="0"/>
                <a:cs typeface="Calibri" panose="020F0502020204030204" pitchFamily="34" charset="0"/>
              </a:rPr>
              <a:t>S/.5.00.</a:t>
            </a:r>
          </a:p>
        </p:txBody>
      </p:sp>
      <p:sp>
        <p:nvSpPr>
          <p:cNvPr id="15" name="object 24">
            <a:extLst>
              <a:ext uri="{FF2B5EF4-FFF2-40B4-BE49-F238E27FC236}">
                <a16:creationId xmlns:a16="http://schemas.microsoft.com/office/drawing/2014/main" id="{CC891A6F-6F80-4026-A60E-92A24A792C0C}"/>
              </a:ext>
            </a:extLst>
          </p:cNvPr>
          <p:cNvSpPr/>
          <p:nvPr/>
        </p:nvSpPr>
        <p:spPr>
          <a:xfrm>
            <a:off x="5896131" y="4692896"/>
            <a:ext cx="3720363" cy="1504001"/>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223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Lineamiento de reposición_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6</a:t>
            </a:fld>
            <a:endParaRPr lang="es-PE"/>
          </a:p>
        </p:txBody>
      </p:sp>
      <p:pic>
        <p:nvPicPr>
          <p:cNvPr id="5" name="Imagen 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7925" b="8240"/>
          <a:stretch/>
        </p:blipFill>
        <p:spPr>
          <a:xfrm>
            <a:off x="7823252" y="2429475"/>
            <a:ext cx="3709975" cy="3597252"/>
          </a:xfrm>
          <a:prstGeom prst="rect">
            <a:avLst/>
          </a:prstGeom>
        </p:spPr>
      </p:pic>
      <p:pic>
        <p:nvPicPr>
          <p:cNvPr id="6"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247" y="1613124"/>
            <a:ext cx="480076" cy="48007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689215" y="1577697"/>
            <a:ext cx="2770310" cy="523220"/>
          </a:xfrm>
          <a:prstGeom prst="rect">
            <a:avLst/>
          </a:prstGeom>
        </p:spPr>
        <p:txBody>
          <a:bodyPr wrap="none">
            <a:spAutoFit/>
          </a:bodyPr>
          <a:lstStyle/>
          <a:p>
            <a:pPr algn="ctr"/>
            <a:r>
              <a:rPr lang="es-PE" sz="2800" b="1" i="1" dirty="0">
                <a:solidFill>
                  <a:srgbClr val="8DC63F"/>
                </a:solidFill>
                <a:latin typeface="Calibri" panose="020F0502020204030204" pitchFamily="34" charset="0"/>
                <a:cs typeface="Calibri" panose="020F0502020204030204" pitchFamily="34" charset="0"/>
              </a:rPr>
              <a:t>Consideraciones_</a:t>
            </a:r>
          </a:p>
        </p:txBody>
      </p:sp>
      <p:sp>
        <p:nvSpPr>
          <p:cNvPr id="8" name="Rectángulo 7"/>
          <p:cNvSpPr/>
          <p:nvPr/>
        </p:nvSpPr>
        <p:spPr>
          <a:xfrm>
            <a:off x="1066247" y="2429475"/>
            <a:ext cx="6503786" cy="3416320"/>
          </a:xfrm>
          <a:prstGeom prst="rect">
            <a:avLst/>
          </a:prstGeom>
        </p:spPr>
        <p:txBody>
          <a:bodyPr wrap="square">
            <a:spAutoFit/>
          </a:bodyPr>
          <a:lstStyle/>
          <a:p>
            <a:pPr marL="285750" indent="-285750">
              <a:buFont typeface="Wingdings" panose="05000000000000000000" pitchFamily="2" charset="2"/>
              <a:buChar char="ü"/>
            </a:pPr>
            <a:r>
              <a:rPr lang="es-ES" dirty="0">
                <a:solidFill>
                  <a:srgbClr val="4D4D4D"/>
                </a:solidFill>
                <a:latin typeface="Calibri" panose="020F0502020204030204" pitchFamily="34" charset="0"/>
                <a:cs typeface="Calibri" panose="020F0502020204030204" pitchFamily="34" charset="0"/>
              </a:rPr>
              <a:t>En </a:t>
            </a:r>
            <a:r>
              <a:rPr lang="es-ES" b="1" dirty="0">
                <a:solidFill>
                  <a:srgbClr val="4D4D4D"/>
                </a:solidFill>
                <a:latin typeface="Calibri" panose="020F0502020204030204" pitchFamily="34" charset="0"/>
                <a:cs typeface="Calibri" panose="020F0502020204030204" pitchFamily="34" charset="0"/>
              </a:rPr>
              <a:t>todos los casos</a:t>
            </a:r>
            <a:r>
              <a:rPr lang="es-ES" dirty="0">
                <a:solidFill>
                  <a:srgbClr val="4D4D4D"/>
                </a:solidFill>
                <a:latin typeface="Calibri" panose="020F0502020204030204" pitchFamily="34" charset="0"/>
                <a:cs typeface="Calibri" panose="020F0502020204030204" pitchFamily="34" charset="0"/>
              </a:rPr>
              <a:t> de reposición de Chip </a:t>
            </a:r>
            <a:r>
              <a:rPr lang="es-ES" dirty="0" err="1">
                <a:solidFill>
                  <a:srgbClr val="4D4D4D"/>
                </a:solidFill>
                <a:latin typeface="Calibri" panose="020F0502020204030204" pitchFamily="34" charset="0"/>
                <a:cs typeface="Calibri" panose="020F0502020204030204" pitchFamily="34" charset="0"/>
              </a:rPr>
              <a:t>postpago</a:t>
            </a:r>
            <a:r>
              <a:rPr lang="es-ES" dirty="0">
                <a:solidFill>
                  <a:srgbClr val="4D4D4D"/>
                </a:solidFill>
                <a:latin typeface="Calibri" panose="020F0502020204030204" pitchFamily="34" charset="0"/>
                <a:cs typeface="Calibri" panose="020F0502020204030204" pitchFamily="34" charset="0"/>
              </a:rPr>
              <a:t>, </a:t>
            </a:r>
            <a:r>
              <a:rPr lang="es-ES" u="sng" dirty="0">
                <a:solidFill>
                  <a:srgbClr val="4D4D4D"/>
                </a:solidFill>
                <a:latin typeface="Calibri" panose="020F0502020204030204" pitchFamily="34" charset="0"/>
                <a:cs typeface="Calibri" panose="020F0502020204030204" pitchFamily="34" charset="0"/>
              </a:rPr>
              <a:t>no tiene costo</a:t>
            </a:r>
            <a:r>
              <a:rPr lang="es-ES" dirty="0">
                <a:solidFill>
                  <a:srgbClr val="4D4D4D"/>
                </a:solidFill>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endParaRPr lang="es-ES"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ES" dirty="0">
                <a:solidFill>
                  <a:srgbClr val="4D4D4D"/>
                </a:solidFill>
                <a:effectLst/>
                <a:latin typeface="Calibri" panose="020F0502020204030204" pitchFamily="34" charset="0"/>
                <a:cs typeface="Calibri" panose="020F0502020204030204" pitchFamily="34" charset="0"/>
              </a:rPr>
              <a:t> Las reposiciones </a:t>
            </a:r>
            <a:r>
              <a:rPr lang="es-ES" b="1" dirty="0">
                <a:solidFill>
                  <a:srgbClr val="4D4D4D"/>
                </a:solidFill>
                <a:effectLst/>
                <a:latin typeface="Calibri" panose="020F0502020204030204" pitchFamily="34" charset="0"/>
                <a:cs typeface="Calibri" panose="020F0502020204030204" pitchFamily="34" charset="0"/>
              </a:rPr>
              <a:t>solo de </a:t>
            </a:r>
            <a:r>
              <a:rPr lang="es-ES" b="1" dirty="0">
                <a:solidFill>
                  <a:srgbClr val="4D4D4D"/>
                </a:solidFill>
                <a:latin typeface="Calibri" panose="020F0502020204030204" pitchFamily="34" charset="0"/>
                <a:cs typeface="Calibri" panose="020F0502020204030204" pitchFamily="34" charset="0"/>
              </a:rPr>
              <a:t>CHIP</a:t>
            </a:r>
            <a:r>
              <a:rPr lang="es-ES" b="1" dirty="0">
                <a:solidFill>
                  <a:srgbClr val="4D4D4D"/>
                </a:solidFill>
                <a:effectLst/>
                <a:latin typeface="Calibri" panose="020F0502020204030204" pitchFamily="34" charset="0"/>
                <a:cs typeface="Calibri" panose="020F0502020204030204" pitchFamily="34" charset="0"/>
              </a:rPr>
              <a:t> </a:t>
            </a:r>
            <a:r>
              <a:rPr lang="es-ES" dirty="0">
                <a:solidFill>
                  <a:srgbClr val="4D4D4D"/>
                </a:solidFill>
                <a:effectLst/>
                <a:latin typeface="Calibri" panose="020F0502020204030204" pitchFamily="34" charset="0"/>
                <a:cs typeface="Calibri" panose="020F0502020204030204" pitchFamily="34" charset="0"/>
              </a:rPr>
              <a:t>se ingresan como una </a:t>
            </a:r>
            <a:r>
              <a:rPr lang="es-ES" u="sng" dirty="0">
                <a:solidFill>
                  <a:srgbClr val="4D4D4D"/>
                </a:solidFill>
                <a:effectLst/>
                <a:latin typeface="Calibri" panose="020F0502020204030204" pitchFamily="34" charset="0"/>
                <a:cs typeface="Calibri" panose="020F0502020204030204" pitchFamily="34" charset="0"/>
              </a:rPr>
              <a:t>orden de Reposición de Chip</a:t>
            </a:r>
            <a:r>
              <a:rPr lang="es-ES" dirty="0">
                <a:solidFill>
                  <a:srgbClr val="4D4D4D"/>
                </a:solidFill>
                <a:effectLst/>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ü"/>
            </a:pPr>
            <a:endParaRPr lang="es-ES" dirty="0">
              <a:solidFill>
                <a:srgbClr val="4D4D4D"/>
              </a:solidFill>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ES" dirty="0">
                <a:solidFill>
                  <a:srgbClr val="4D4D4D"/>
                </a:solidFill>
                <a:latin typeface="Calibri" panose="020F0502020204030204" pitchFamily="34" charset="0"/>
                <a:cs typeface="Calibri" panose="020F0502020204030204" pitchFamily="34" charset="0"/>
              </a:rPr>
              <a:t> Las órdenes de </a:t>
            </a:r>
            <a:r>
              <a:rPr lang="es-ES" b="1" dirty="0">
                <a:solidFill>
                  <a:srgbClr val="4D4D4D"/>
                </a:solidFill>
                <a:latin typeface="Calibri" panose="020F0502020204030204" pitchFamily="34" charset="0"/>
                <a:cs typeface="Calibri" panose="020F0502020204030204" pitchFamily="34" charset="0"/>
              </a:rPr>
              <a:t>reposición con un EQUIPO </a:t>
            </a:r>
            <a:r>
              <a:rPr lang="es-ES" dirty="0">
                <a:solidFill>
                  <a:srgbClr val="4D4D4D"/>
                </a:solidFill>
                <a:latin typeface="Calibri" panose="020F0502020204030204" pitchFamily="34" charset="0"/>
                <a:cs typeface="Calibri" panose="020F0502020204030204" pitchFamily="34" charset="0"/>
              </a:rPr>
              <a:t>de por medio se deben ingresar como una </a:t>
            </a:r>
            <a:r>
              <a:rPr lang="es-ES" u="sng" dirty="0">
                <a:solidFill>
                  <a:srgbClr val="4D4D4D"/>
                </a:solidFill>
                <a:latin typeface="Calibri" panose="020F0502020204030204" pitchFamily="34" charset="0"/>
                <a:cs typeface="Calibri" panose="020F0502020204030204" pitchFamily="34" charset="0"/>
              </a:rPr>
              <a:t>orden de renovación con VEP</a:t>
            </a:r>
            <a:r>
              <a:rPr lang="es-ES" dirty="0">
                <a:solidFill>
                  <a:srgbClr val="4D4D4D"/>
                </a:solidFill>
                <a:latin typeface="Calibri" panose="020F0502020204030204" pitchFamily="34" charset="0"/>
                <a:cs typeface="Calibri" panose="020F0502020204030204" pitchFamily="34" charset="0"/>
              </a:rPr>
              <a:t>.</a:t>
            </a:r>
          </a:p>
          <a:p>
            <a:pPr marL="285750" indent="-285750">
              <a:buFont typeface="Wingdings" panose="05000000000000000000" pitchFamily="2" charset="2"/>
              <a:buChar char="ü"/>
            </a:pPr>
            <a:endParaRPr lang="es-ES"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ES" dirty="0">
                <a:solidFill>
                  <a:srgbClr val="4D4D4D"/>
                </a:solidFill>
                <a:latin typeface="Calibri" panose="020F0502020204030204" pitchFamily="34" charset="0"/>
                <a:cs typeface="Calibri" panose="020F0502020204030204" pitchFamily="34" charset="0"/>
              </a:rPr>
              <a:t> Si se realiza el proceso </a:t>
            </a:r>
            <a:r>
              <a:rPr lang="es-ES" b="1" dirty="0">
                <a:solidFill>
                  <a:srgbClr val="4D4D4D"/>
                </a:solidFill>
                <a:latin typeface="Calibri" panose="020F0502020204030204" pitchFamily="34" charset="0"/>
                <a:cs typeface="Calibri" panose="020F0502020204030204" pitchFamily="34" charset="0"/>
              </a:rPr>
              <a:t>de reposición de equipo con VEP</a:t>
            </a:r>
            <a:r>
              <a:rPr lang="es-ES" dirty="0">
                <a:solidFill>
                  <a:srgbClr val="4D4D4D"/>
                </a:solidFill>
                <a:latin typeface="Calibri" panose="020F0502020204030204" pitchFamily="34" charset="0"/>
                <a:cs typeface="Calibri" panose="020F0502020204030204" pitchFamily="34" charset="0"/>
              </a:rPr>
              <a:t>, considerar siempre la </a:t>
            </a:r>
            <a:r>
              <a:rPr lang="es-ES" b="1" u="sng" dirty="0">
                <a:solidFill>
                  <a:srgbClr val="8DC63F"/>
                </a:solidFill>
                <a:latin typeface="Calibri" panose="020F0502020204030204" pitchFamily="34" charset="0"/>
                <a:cs typeface="Calibri" panose="020F0502020204030204" pitchFamily="34" charset="0"/>
              </a:rPr>
              <a:t>web de blindaje </a:t>
            </a:r>
            <a:r>
              <a:rPr lang="es-ES" dirty="0">
                <a:solidFill>
                  <a:srgbClr val="4D4D4D"/>
                </a:solidFill>
                <a:latin typeface="Calibri" panose="020F0502020204030204" pitchFamily="34" charset="0"/>
                <a:cs typeface="Calibri" panose="020F0502020204030204" pitchFamily="34" charset="0"/>
              </a:rPr>
              <a:t>para verificar si el cliente posee algún nuevo ofrecimiento. </a:t>
            </a:r>
          </a:p>
        </p:txBody>
      </p:sp>
      <p:sp>
        <p:nvSpPr>
          <p:cNvPr id="9" name="Bocadillo: rectángulo con esquinas redondeadas 8"/>
          <p:cNvSpPr/>
          <p:nvPr/>
        </p:nvSpPr>
        <p:spPr>
          <a:xfrm>
            <a:off x="8249864" y="761771"/>
            <a:ext cx="3050409" cy="1631852"/>
          </a:xfrm>
          <a:prstGeom prst="wedgeRoundRectCallout">
            <a:avLst>
              <a:gd name="adj1" fmla="val 9144"/>
              <a:gd name="adj2" fmla="val 71983"/>
              <a:gd name="adj3" fmla="val 16667"/>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154A0"/>
                </a:solidFill>
                <a:latin typeface="Calibri" panose="020F0502020204030204" pitchFamily="34" charset="0"/>
                <a:cs typeface="Calibri" panose="020F0502020204030204" pitchFamily="34" charset="0"/>
              </a:rPr>
              <a:t>Recuerda verificar siempre la web de </a:t>
            </a:r>
            <a:r>
              <a:rPr lang="es-ES" b="1" dirty="0">
                <a:solidFill>
                  <a:srgbClr val="8DC63F"/>
                </a:solidFill>
                <a:latin typeface="Calibri" panose="020F0502020204030204" pitchFamily="34" charset="0"/>
                <a:cs typeface="Calibri" panose="020F0502020204030204" pitchFamily="34" charset="0"/>
              </a:rPr>
              <a:t>BLINDAJE</a:t>
            </a:r>
            <a:r>
              <a:rPr lang="es-ES" dirty="0">
                <a:solidFill>
                  <a:srgbClr val="0154A0"/>
                </a:solidFill>
                <a:latin typeface="Calibri" panose="020F0502020204030204" pitchFamily="34" charset="0"/>
                <a:cs typeface="Calibri" panose="020F0502020204030204" pitchFamily="34" charset="0"/>
              </a:rPr>
              <a:t> como parte importante y obligatoria del protocolo de atención  </a:t>
            </a:r>
            <a:endParaRPr lang="es-ES" dirty="0">
              <a:solidFill>
                <a:schemeClr val="tx1"/>
              </a:solidFill>
            </a:endParaRPr>
          </a:p>
        </p:txBody>
      </p:sp>
    </p:spTree>
    <p:extLst>
      <p:ext uri="{BB962C8B-B14F-4D97-AF65-F5344CB8AC3E}">
        <p14:creationId xmlns:p14="http://schemas.microsoft.com/office/powerpoint/2010/main" val="108593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Flujo de atención_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7</a:t>
            </a:fld>
            <a:endParaRPr lang="es-PE"/>
          </a:p>
        </p:txBody>
      </p:sp>
      <p:pic>
        <p:nvPicPr>
          <p:cNvPr id="6" name="Imagen 5"/>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b="21761"/>
          <a:stretch/>
        </p:blipFill>
        <p:spPr>
          <a:xfrm>
            <a:off x="951523" y="3359837"/>
            <a:ext cx="3230733" cy="3062858"/>
          </a:xfrm>
          <a:prstGeom prst="rect">
            <a:avLst/>
          </a:prstGeom>
        </p:spPr>
      </p:pic>
      <p:sp>
        <p:nvSpPr>
          <p:cNvPr id="7" name="Llamada rectangular redondeada 6"/>
          <p:cNvSpPr/>
          <p:nvPr/>
        </p:nvSpPr>
        <p:spPr>
          <a:xfrm>
            <a:off x="636728" y="1361681"/>
            <a:ext cx="4310025" cy="1677419"/>
          </a:xfrm>
          <a:prstGeom prst="wedgeRoundRectCallout">
            <a:avLst>
              <a:gd name="adj1" fmla="val -16950"/>
              <a:gd name="adj2" fmla="val 80043"/>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i="1" dirty="0">
                <a:solidFill>
                  <a:srgbClr val="4D4D4D"/>
                </a:solidFill>
                <a:latin typeface="Calibri" panose="020F0502020204030204" pitchFamily="34" charset="0"/>
                <a:cs typeface="Calibri" panose="020F0502020204030204" pitchFamily="34" charset="0"/>
              </a:rPr>
              <a:t>Cliente viene a reponer solo chip </a:t>
            </a:r>
            <a:r>
              <a:rPr lang="es-PE" sz="2400" i="1" u="sng" dirty="0">
                <a:solidFill>
                  <a:srgbClr val="4D4D4D"/>
                </a:solidFill>
                <a:latin typeface="Calibri" panose="020F0502020204030204" pitchFamily="34" charset="0"/>
                <a:cs typeface="Calibri" panose="020F0502020204030204" pitchFamily="34" charset="0"/>
              </a:rPr>
              <a:t>pero no lo reportó por robo</a:t>
            </a:r>
          </a:p>
          <a:p>
            <a:pPr algn="ctr"/>
            <a:r>
              <a:rPr lang="es-PE" sz="2400" b="1" i="1" dirty="0">
                <a:solidFill>
                  <a:srgbClr val="8DC63F"/>
                </a:solidFill>
                <a:latin typeface="Calibri" panose="020F0502020204030204" pitchFamily="34" charset="0"/>
                <a:cs typeface="Calibri" panose="020F0502020204030204" pitchFamily="34" charset="0"/>
              </a:rPr>
              <a:t>¿Qué debo hacer?</a:t>
            </a:r>
          </a:p>
        </p:txBody>
      </p:sp>
      <p:graphicFrame>
        <p:nvGraphicFramePr>
          <p:cNvPr id="8" name="Diagrama 7"/>
          <p:cNvGraphicFramePr/>
          <p:nvPr>
            <p:extLst>
              <p:ext uri="{D42A27DB-BD31-4B8C-83A1-F6EECF244321}">
                <p14:modId xmlns:p14="http://schemas.microsoft.com/office/powerpoint/2010/main" val="3515803827"/>
              </p:ext>
            </p:extLst>
          </p:nvPr>
        </p:nvGraphicFramePr>
        <p:xfrm>
          <a:off x="5383608" y="1064299"/>
          <a:ext cx="6068876" cy="4591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p:cNvSpPr txBox="1"/>
          <p:nvPr/>
        </p:nvSpPr>
        <p:spPr>
          <a:xfrm>
            <a:off x="5383608" y="5655375"/>
            <a:ext cx="6068876" cy="646331"/>
          </a:xfrm>
          <a:prstGeom prst="rect">
            <a:avLst/>
          </a:prstGeom>
          <a:noFill/>
        </p:spPr>
        <p:txBody>
          <a:bodyPr wrap="square" rtlCol="0">
            <a:spAutoFit/>
          </a:bodyPr>
          <a:lstStyle/>
          <a:p>
            <a:pPr algn="ctr"/>
            <a:r>
              <a:rPr lang="es-PE" b="1" dirty="0">
                <a:solidFill>
                  <a:srgbClr val="8DC63F"/>
                </a:solidFill>
                <a:latin typeface="Calibri" panose="020F0502020204030204" pitchFamily="34" charset="0"/>
                <a:cs typeface="Calibri" panose="020F0502020204030204" pitchFamily="34" charset="0"/>
              </a:rPr>
              <a:t>Recuerda:</a:t>
            </a:r>
            <a:r>
              <a:rPr lang="es-PE" b="1" dirty="0">
                <a:solidFill>
                  <a:srgbClr val="FF6702"/>
                </a:solidFill>
                <a:latin typeface="Calibri" panose="020F0502020204030204" pitchFamily="34" charset="0"/>
                <a:cs typeface="Calibri" panose="020F0502020204030204" pitchFamily="34" charset="0"/>
              </a:rPr>
              <a:t> </a:t>
            </a:r>
            <a:r>
              <a:rPr lang="es-PE" i="1" dirty="0">
                <a:solidFill>
                  <a:srgbClr val="4D4D4D"/>
                </a:solidFill>
                <a:latin typeface="Calibri" panose="020F0502020204030204" pitchFamily="34" charset="0"/>
                <a:cs typeface="Calibri" panose="020F0502020204030204" pitchFamily="34" charset="0"/>
              </a:rPr>
              <a:t>Al realizar este proceso el </a:t>
            </a:r>
            <a:r>
              <a:rPr lang="es-PE" b="1" i="1" dirty="0">
                <a:solidFill>
                  <a:srgbClr val="4D4D4D"/>
                </a:solidFill>
                <a:latin typeface="Calibri" panose="020F0502020204030204" pitchFamily="34" charset="0"/>
                <a:cs typeface="Calibri" panose="020F0502020204030204" pitchFamily="34" charset="0"/>
              </a:rPr>
              <a:t>equipo registrado a la línea pasará al </a:t>
            </a:r>
            <a:r>
              <a:rPr lang="es-PE" b="1" i="1" dirty="0" err="1">
                <a:solidFill>
                  <a:srgbClr val="4D4D4D"/>
                </a:solidFill>
                <a:latin typeface="Calibri" panose="020F0502020204030204" pitchFamily="34" charset="0"/>
                <a:cs typeface="Calibri" panose="020F0502020204030204" pitchFamily="34" charset="0"/>
              </a:rPr>
              <a:t>black</a:t>
            </a:r>
            <a:r>
              <a:rPr lang="es-PE" b="1" i="1" dirty="0">
                <a:solidFill>
                  <a:srgbClr val="4D4D4D"/>
                </a:solidFill>
                <a:latin typeface="Calibri" panose="020F0502020204030204" pitchFamily="34" charset="0"/>
                <a:cs typeface="Calibri" panose="020F0502020204030204" pitchFamily="34" charset="0"/>
              </a:rPr>
              <a:t> </a:t>
            </a:r>
            <a:r>
              <a:rPr lang="es-PE" b="1" i="1" dirty="0" err="1">
                <a:solidFill>
                  <a:srgbClr val="4D4D4D"/>
                </a:solidFill>
                <a:latin typeface="Calibri" panose="020F0502020204030204" pitchFamily="34" charset="0"/>
                <a:cs typeface="Calibri" panose="020F0502020204030204" pitchFamily="34" charset="0"/>
              </a:rPr>
              <a:t>list</a:t>
            </a:r>
            <a:r>
              <a:rPr lang="es-PE" i="1" dirty="0">
                <a:solidFill>
                  <a:srgbClr val="4D4D4D"/>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73406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Flujo de atención_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8</a:t>
            </a:fld>
            <a:endParaRPr lang="es-PE"/>
          </a:p>
        </p:txBody>
      </p:sp>
      <p:pic>
        <p:nvPicPr>
          <p:cNvPr id="5" name="Imagen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2842" r="24326" b="7654"/>
          <a:stretch/>
        </p:blipFill>
        <p:spPr>
          <a:xfrm>
            <a:off x="1157515" y="3132532"/>
            <a:ext cx="3377432" cy="3302336"/>
          </a:xfrm>
          <a:prstGeom prst="rect">
            <a:avLst/>
          </a:prstGeom>
        </p:spPr>
      </p:pic>
      <p:sp>
        <p:nvSpPr>
          <p:cNvPr id="6" name="Llamada rectangular redondeada 5"/>
          <p:cNvSpPr/>
          <p:nvPr/>
        </p:nvSpPr>
        <p:spPr>
          <a:xfrm>
            <a:off x="813310" y="1659060"/>
            <a:ext cx="4224727" cy="1473471"/>
          </a:xfrm>
          <a:prstGeom prst="wedgeRoundRectCallout">
            <a:avLst>
              <a:gd name="adj1" fmla="val -15850"/>
              <a:gd name="adj2" fmla="val 65497"/>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i="1" dirty="0">
                <a:solidFill>
                  <a:srgbClr val="4D4D4D"/>
                </a:solidFill>
                <a:latin typeface="Calibri" panose="020F0502020204030204" pitchFamily="34" charset="0"/>
                <a:cs typeface="Calibri" panose="020F0502020204030204" pitchFamily="34" charset="0"/>
              </a:rPr>
              <a:t>Cliente viene a reponer chip </a:t>
            </a:r>
            <a:r>
              <a:rPr lang="es-PE" sz="2400" i="1" u="sng" dirty="0">
                <a:solidFill>
                  <a:srgbClr val="4D4D4D"/>
                </a:solidFill>
                <a:latin typeface="Calibri" panose="020F0502020204030204" pitchFamily="34" charset="0"/>
                <a:cs typeface="Calibri" panose="020F0502020204030204" pitchFamily="34" charset="0"/>
              </a:rPr>
              <a:t>reportado por robo</a:t>
            </a:r>
            <a:r>
              <a:rPr lang="es-PE" sz="2400" i="1" dirty="0">
                <a:solidFill>
                  <a:srgbClr val="4D4D4D"/>
                </a:solidFill>
                <a:latin typeface="Calibri" panose="020F0502020204030204" pitchFamily="34" charset="0"/>
                <a:cs typeface="Calibri" panose="020F0502020204030204" pitchFamily="34" charset="0"/>
              </a:rPr>
              <a:t>.</a:t>
            </a:r>
          </a:p>
          <a:p>
            <a:pPr algn="ctr"/>
            <a:r>
              <a:rPr lang="es-PE" sz="2400" i="1" dirty="0">
                <a:solidFill>
                  <a:srgbClr val="FF6702"/>
                </a:solidFill>
                <a:latin typeface="Calibri" panose="020F0502020204030204" pitchFamily="34" charset="0"/>
                <a:cs typeface="Calibri" panose="020F0502020204030204" pitchFamily="34" charset="0"/>
              </a:rPr>
              <a:t>¿Qué debo hacer?</a:t>
            </a:r>
          </a:p>
        </p:txBody>
      </p:sp>
      <p:graphicFrame>
        <p:nvGraphicFramePr>
          <p:cNvPr id="8" name="Diagrama 7"/>
          <p:cNvGraphicFramePr/>
          <p:nvPr>
            <p:extLst>
              <p:ext uri="{D42A27DB-BD31-4B8C-83A1-F6EECF244321}">
                <p14:modId xmlns:p14="http://schemas.microsoft.com/office/powerpoint/2010/main" val="2730050778"/>
              </p:ext>
            </p:extLst>
          </p:nvPr>
        </p:nvGraphicFramePr>
        <p:xfrm>
          <a:off x="5541127" y="1126151"/>
          <a:ext cx="6068876" cy="491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uadroTexto 8"/>
          <p:cNvSpPr txBox="1"/>
          <p:nvPr/>
        </p:nvSpPr>
        <p:spPr>
          <a:xfrm>
            <a:off x="6039610" y="5788536"/>
            <a:ext cx="5071909" cy="646331"/>
          </a:xfrm>
          <a:prstGeom prst="rect">
            <a:avLst/>
          </a:prstGeom>
          <a:noFill/>
        </p:spPr>
        <p:txBody>
          <a:bodyPr wrap="square" rtlCol="0">
            <a:spAutoFit/>
          </a:bodyPr>
          <a:lstStyle/>
          <a:p>
            <a:pPr algn="ctr"/>
            <a:r>
              <a:rPr lang="es-PE" b="1" dirty="0">
                <a:solidFill>
                  <a:srgbClr val="8DC63F"/>
                </a:solidFill>
                <a:latin typeface="Calibri" panose="020F0502020204030204" pitchFamily="34" charset="0"/>
                <a:cs typeface="Calibri" panose="020F0502020204030204" pitchFamily="34" charset="0"/>
              </a:rPr>
              <a:t>Recuerda: </a:t>
            </a:r>
            <a:r>
              <a:rPr lang="es-PE" i="1" dirty="0">
                <a:solidFill>
                  <a:srgbClr val="4D4D4D"/>
                </a:solidFill>
                <a:latin typeface="Calibri" panose="020F0502020204030204" pitchFamily="34" charset="0"/>
                <a:cs typeface="Calibri" panose="020F0502020204030204" pitchFamily="34" charset="0"/>
              </a:rPr>
              <a:t>Al no reponer el equipo, éste se </a:t>
            </a:r>
            <a:r>
              <a:rPr lang="es-PE" b="1" i="1" dirty="0">
                <a:solidFill>
                  <a:srgbClr val="4D4D4D"/>
                </a:solidFill>
                <a:latin typeface="Calibri" panose="020F0502020204030204" pitchFamily="34" charset="0"/>
                <a:cs typeface="Calibri" panose="020F0502020204030204" pitchFamily="34" charset="0"/>
              </a:rPr>
              <a:t>queda registrado en el </a:t>
            </a:r>
            <a:r>
              <a:rPr lang="es-PE" b="1" i="1" dirty="0" err="1">
                <a:solidFill>
                  <a:srgbClr val="4D4D4D"/>
                </a:solidFill>
                <a:latin typeface="Calibri" panose="020F0502020204030204" pitchFamily="34" charset="0"/>
                <a:cs typeface="Calibri" panose="020F0502020204030204" pitchFamily="34" charset="0"/>
              </a:rPr>
              <a:t>black</a:t>
            </a:r>
            <a:r>
              <a:rPr lang="es-PE" b="1" i="1" dirty="0">
                <a:solidFill>
                  <a:srgbClr val="4D4D4D"/>
                </a:solidFill>
                <a:latin typeface="Calibri" panose="020F0502020204030204" pitchFamily="34" charset="0"/>
                <a:cs typeface="Calibri" panose="020F0502020204030204" pitchFamily="34" charset="0"/>
              </a:rPr>
              <a:t> </a:t>
            </a:r>
            <a:r>
              <a:rPr lang="es-PE" b="1" i="1" dirty="0" err="1">
                <a:solidFill>
                  <a:srgbClr val="4D4D4D"/>
                </a:solidFill>
                <a:latin typeface="Calibri" panose="020F0502020204030204" pitchFamily="34" charset="0"/>
                <a:cs typeface="Calibri" panose="020F0502020204030204" pitchFamily="34" charset="0"/>
              </a:rPr>
              <a:t>list</a:t>
            </a:r>
            <a:r>
              <a:rPr lang="es-PE" i="1" dirty="0">
                <a:solidFill>
                  <a:srgbClr val="4D4D4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1471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Flujo de atención_</a:t>
            </a:r>
          </a:p>
        </p:txBody>
      </p:sp>
      <p:sp>
        <p:nvSpPr>
          <p:cNvPr id="4" name="Marcador de número de diapositiva 3"/>
          <p:cNvSpPr>
            <a:spLocks noGrp="1"/>
          </p:cNvSpPr>
          <p:nvPr>
            <p:ph type="sldNum" sz="quarter" idx="12"/>
          </p:nvPr>
        </p:nvSpPr>
        <p:spPr/>
        <p:txBody>
          <a:bodyPr/>
          <a:lstStyle/>
          <a:p>
            <a:fld id="{6EECEBCF-4107-4678-AA57-D56CB452EE8D}" type="slidenum">
              <a:rPr lang="es-PE" smtClean="0"/>
              <a:pPr/>
              <a:t>9</a:t>
            </a:fld>
            <a:endParaRPr lang="es-PE"/>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103" y="2960177"/>
            <a:ext cx="3335262" cy="3470902"/>
          </a:xfrm>
          <a:prstGeom prst="rect">
            <a:avLst/>
          </a:prstGeom>
        </p:spPr>
      </p:pic>
      <p:sp>
        <p:nvSpPr>
          <p:cNvPr id="6" name="Llamada rectangular redondeada 5"/>
          <p:cNvSpPr/>
          <p:nvPr/>
        </p:nvSpPr>
        <p:spPr>
          <a:xfrm>
            <a:off x="722028" y="1460331"/>
            <a:ext cx="4002372" cy="1473471"/>
          </a:xfrm>
          <a:prstGeom prst="wedgeRoundRectCallout">
            <a:avLst>
              <a:gd name="adj1" fmla="val -10174"/>
              <a:gd name="adj2" fmla="val 67532"/>
              <a:gd name="adj3" fmla="val 16667"/>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400" i="1" dirty="0">
                <a:solidFill>
                  <a:srgbClr val="4D4D4D"/>
                </a:solidFill>
                <a:latin typeface="Calibri" panose="020F0502020204030204" pitchFamily="34" charset="0"/>
                <a:cs typeface="Calibri" panose="020F0502020204030204" pitchFamily="34" charset="0"/>
              </a:rPr>
              <a:t>Cliente viene a reponer chip </a:t>
            </a:r>
            <a:r>
              <a:rPr lang="es-PE" sz="2400" i="1">
                <a:solidFill>
                  <a:srgbClr val="4D4D4D"/>
                </a:solidFill>
                <a:latin typeface="Calibri" panose="020F0502020204030204" pitchFamily="34" charset="0"/>
                <a:cs typeface="Calibri" panose="020F0502020204030204" pitchFamily="34" charset="0"/>
              </a:rPr>
              <a:t>y equipo </a:t>
            </a:r>
            <a:r>
              <a:rPr lang="es-PE" sz="2400" i="1" dirty="0">
                <a:solidFill>
                  <a:srgbClr val="4D4D4D"/>
                </a:solidFill>
                <a:latin typeface="Calibri" panose="020F0502020204030204" pitchFamily="34" charset="0"/>
                <a:cs typeface="Calibri" panose="020F0502020204030204" pitchFamily="34" charset="0"/>
              </a:rPr>
              <a:t>reportado por robo.</a:t>
            </a:r>
          </a:p>
          <a:p>
            <a:pPr algn="ctr"/>
            <a:r>
              <a:rPr lang="es-PE" sz="2400" i="1" dirty="0">
                <a:solidFill>
                  <a:srgbClr val="FF6702"/>
                </a:solidFill>
                <a:latin typeface="Calibri" panose="020F0502020204030204" pitchFamily="34" charset="0"/>
                <a:cs typeface="Calibri" panose="020F0502020204030204" pitchFamily="34" charset="0"/>
              </a:rPr>
              <a:t>¿Qué debo hacer?</a:t>
            </a:r>
          </a:p>
        </p:txBody>
      </p:sp>
      <p:graphicFrame>
        <p:nvGraphicFramePr>
          <p:cNvPr id="8" name="Diagrama 7"/>
          <p:cNvGraphicFramePr/>
          <p:nvPr>
            <p:extLst>
              <p:ext uri="{D42A27DB-BD31-4B8C-83A1-F6EECF244321}">
                <p14:modId xmlns:p14="http://schemas.microsoft.com/office/powerpoint/2010/main" val="2746682999"/>
              </p:ext>
            </p:extLst>
          </p:nvPr>
        </p:nvGraphicFramePr>
        <p:xfrm>
          <a:off x="5541127" y="1126151"/>
          <a:ext cx="6068876" cy="4913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4871121"/>
      </p:ext>
    </p:extLst>
  </p:cSld>
  <p:clrMapOvr>
    <a:masterClrMapping/>
  </p:clrMapOvr>
</p:sld>
</file>

<file path=ppt/theme/theme1.xml><?xml version="1.0" encoding="utf-8"?>
<a:theme xmlns:a="http://schemas.openxmlformats.org/drawingml/2006/main" name="Plantilla_Increxa-FoCo_FEB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crexa-FoCo_FEB2017" id="{B42AB142-9605-45D9-9192-7B1F48FE2A0D}" vid="{B3377E46-FEC0-4983-AAAF-737E169A00E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2797</TotalTime>
  <Words>2171</Words>
  <Application>Microsoft Office PowerPoint</Application>
  <PresentationFormat>Panorámica</PresentationFormat>
  <Paragraphs>247</Paragraphs>
  <Slides>35</Slides>
  <Notes>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Calibri</vt:lpstr>
      <vt:lpstr>Corbel</vt:lpstr>
      <vt:lpstr>Times New Roman</vt:lpstr>
      <vt:lpstr>Wingdings</vt:lpstr>
      <vt:lpstr>Plantilla_Increxa-FoCo_FEB2017</vt:lpstr>
      <vt:lpstr>Presentación de PowerPoint</vt:lpstr>
      <vt:lpstr>Objetivos_</vt:lpstr>
      <vt:lpstr>Agenda_</vt:lpstr>
      <vt:lpstr>Reposición_</vt:lpstr>
      <vt:lpstr>Lineamiento de reposición_</vt:lpstr>
      <vt:lpstr>Lineamiento de reposición_</vt:lpstr>
      <vt:lpstr>Flujo de atención_</vt:lpstr>
      <vt:lpstr>Flujo de atención_</vt:lpstr>
      <vt:lpstr>Flujo de atención_</vt:lpstr>
      <vt:lpstr>Reposición_</vt:lpstr>
      <vt:lpstr>Reposición_</vt:lpstr>
      <vt:lpstr>Escenario_</vt:lpstr>
      <vt:lpstr>Buenas prácticas_</vt:lpstr>
      <vt:lpstr>Retiro de black list_</vt:lpstr>
      <vt:lpstr>Flujo de atención_</vt:lpstr>
      <vt:lpstr>Proceso portal_</vt:lpstr>
      <vt:lpstr>Proceso portal_</vt:lpstr>
      <vt:lpstr>Proceso portal_</vt:lpstr>
      <vt:lpstr>Proceso portal_</vt:lpstr>
      <vt:lpstr>Proceso portal_</vt:lpstr>
      <vt:lpstr>Validación de bloqueo_</vt:lpstr>
      <vt:lpstr>Validación de bloqueo_</vt:lpstr>
      <vt:lpstr>Validación de bloqueo_</vt:lpstr>
      <vt:lpstr>Consideraciones_</vt:lpstr>
      <vt:lpstr>Contingencias_</vt:lpstr>
      <vt:lpstr>Contingencias_</vt:lpstr>
      <vt:lpstr>Contingencias_</vt:lpstr>
      <vt:lpstr>Contingencias_</vt:lpstr>
      <vt:lpstr>Contingencias_</vt:lpstr>
      <vt:lpstr>Cierre de atención_</vt:lpstr>
      <vt:lpstr>Buenas prácticas_</vt:lpstr>
      <vt:lpstr>Lineamientos de Cierre de Órdenes y Documentos </vt:lpstr>
      <vt:lpstr>Lineamientos de Cierre de Órdenes y Documentos </vt:lpstr>
      <vt:lpstr>Lineamientos de Cierre de Órdenes y Documentos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Herrera Valdez</dc:creator>
  <cp:lastModifiedBy>Oscar Herrera Valdez</cp:lastModifiedBy>
  <cp:revision>185</cp:revision>
  <dcterms:created xsi:type="dcterms:W3CDTF">2016-07-01T14:05:50Z</dcterms:created>
  <dcterms:modified xsi:type="dcterms:W3CDTF">2017-10-16T06:02:12Z</dcterms:modified>
</cp:coreProperties>
</file>